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2" r:id="rId3"/>
    <p:sldId id="296" r:id="rId4"/>
    <p:sldId id="293" r:id="rId5"/>
    <p:sldId id="343" r:id="rId6"/>
    <p:sldId id="304" r:id="rId7"/>
    <p:sldId id="294" r:id="rId8"/>
    <p:sldId id="297" r:id="rId9"/>
    <p:sldId id="301" r:id="rId10"/>
    <p:sldId id="358" r:id="rId11"/>
    <p:sldId id="325" r:id="rId12"/>
    <p:sldId id="300" r:id="rId13"/>
    <p:sldId id="331" r:id="rId14"/>
    <p:sldId id="332" r:id="rId15"/>
    <p:sldId id="309" r:id="rId16"/>
    <p:sldId id="259" r:id="rId17"/>
    <p:sldId id="307" r:id="rId18"/>
    <p:sldId id="314" r:id="rId19"/>
    <p:sldId id="302" r:id="rId20"/>
    <p:sldId id="317" r:id="rId21"/>
    <p:sldId id="344" r:id="rId22"/>
    <p:sldId id="308" r:id="rId23"/>
    <p:sldId id="320" r:id="rId24"/>
    <p:sldId id="277" r:id="rId25"/>
    <p:sldId id="315" r:id="rId26"/>
    <p:sldId id="279" r:id="rId27"/>
    <p:sldId id="316" r:id="rId28"/>
    <p:sldId id="346" r:id="rId29"/>
    <p:sldId id="282" r:id="rId30"/>
    <p:sldId id="337" r:id="rId31"/>
    <p:sldId id="338" r:id="rId32"/>
    <p:sldId id="349" r:id="rId33"/>
    <p:sldId id="350" r:id="rId34"/>
    <p:sldId id="357" r:id="rId35"/>
    <p:sldId id="347" r:id="rId36"/>
    <p:sldId id="354" r:id="rId37"/>
    <p:sldId id="283" r:id="rId38"/>
    <p:sldId id="32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yanne DeCormier Plosky" initials="WDP" lastIdx="36" clrIdx="0">
    <p:extLst>
      <p:ext uri="{19B8F6BF-5375-455C-9EA6-DF929625EA0E}">
        <p15:presenceInfo xmlns:p15="http://schemas.microsoft.com/office/powerpoint/2012/main" userId="Willyanne DeCormier Plosky" providerId="None"/>
      </p:ext>
    </p:extLst>
  </p:cmAuthor>
  <p:cmAuthor id="2" name="Lorna Guinness" initials="LG" lastIdx="35" clrIdx="1">
    <p:extLst>
      <p:ext uri="{19B8F6BF-5375-455C-9EA6-DF929625EA0E}">
        <p15:presenceInfo xmlns:p15="http://schemas.microsoft.com/office/powerpoint/2012/main" userId="72c395b3702a2847" providerId="Windows Live"/>
      </p:ext>
    </p:extLst>
  </p:cmAuthor>
  <p:cmAuthor id="3" name="lbollinger" initials="l" lastIdx="5" clrIdx="2">
    <p:extLst>
      <p:ext uri="{19B8F6BF-5375-455C-9EA6-DF929625EA0E}">
        <p15:presenceInfo xmlns:p15="http://schemas.microsoft.com/office/powerpoint/2012/main" userId="lbollinger" providerId="None"/>
      </p:ext>
    </p:extLst>
  </p:cmAuthor>
  <p:cmAuthor id="4" name="Lori Bollinger" initials="LB" lastIdx="6" clrIdx="3">
    <p:extLst>
      <p:ext uri="{19B8F6BF-5375-455C-9EA6-DF929625EA0E}">
        <p15:presenceInfo xmlns:p15="http://schemas.microsoft.com/office/powerpoint/2012/main" userId="Lori Bolli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BAB"/>
    <a:srgbClr val="4693AB"/>
    <a:srgbClr val="26235E"/>
    <a:srgbClr val="ED7D31"/>
    <a:srgbClr val="116C8E"/>
    <a:srgbClr val="4A7B8D"/>
    <a:srgbClr val="2D6171"/>
    <a:srgbClr val="914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4"/>
    <p:restoredTop sz="92312" autoAdjust="0"/>
  </p:normalViewPr>
  <p:slideViewPr>
    <p:cSldViewPr snapToGrid="0">
      <p:cViewPr varScale="1">
        <p:scale>
          <a:sx n="102" d="100"/>
          <a:sy n="102" d="100"/>
        </p:scale>
        <p:origin x="10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4" d="100"/>
          <a:sy n="134" d="100"/>
        </p:scale>
        <p:origin x="16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57C8A-5F7D-4B12-AE24-D408D2DE3E2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66D91B-D28F-4E54-9DA4-3F2A9B63C9E8}">
      <dgm:prSet phldrT="[Text]" custT="1"/>
      <dgm:spPr>
        <a:solidFill>
          <a:srgbClr val="4693AB"/>
        </a:solidFill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Human resources</a:t>
          </a:r>
        </a:p>
      </dgm:t>
    </dgm:pt>
    <dgm:pt modelId="{435BAEFA-1B00-4640-844F-E9E7D93C1907}" type="parTrans" cxnId="{4B01796A-352B-4BC3-9BCC-94FA3A161EEB}">
      <dgm:prSet/>
      <dgm:spPr/>
      <dgm:t>
        <a:bodyPr/>
        <a:lstStyle/>
        <a:p>
          <a:endParaRPr lang="en-GB"/>
        </a:p>
      </dgm:t>
    </dgm:pt>
    <dgm:pt modelId="{213D6DC2-1707-4175-9620-4C98E7E07BAE}" type="sibTrans" cxnId="{4B01796A-352B-4BC3-9BCC-94FA3A161EEB}">
      <dgm:prSet/>
      <dgm:spPr/>
      <dgm:t>
        <a:bodyPr/>
        <a:lstStyle/>
        <a:p>
          <a:endParaRPr lang="en-GB"/>
        </a:p>
      </dgm:t>
    </dgm:pt>
    <dgm:pt modelId="{5132C9C1-25DE-454B-BB6A-EB0184566BAF}">
      <dgm:prSet phldrT="[Text]" custT="1"/>
      <dgm:spPr>
        <a:solidFill>
          <a:srgbClr val="4693AB"/>
        </a:solidFill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Drugs and other supplies</a:t>
          </a:r>
        </a:p>
      </dgm:t>
    </dgm:pt>
    <dgm:pt modelId="{D0A66B0E-D62E-4A54-9322-F72214950E17}" type="parTrans" cxnId="{061D9491-6E95-4552-9F54-A2FD04AE5472}">
      <dgm:prSet/>
      <dgm:spPr/>
      <dgm:t>
        <a:bodyPr/>
        <a:lstStyle/>
        <a:p>
          <a:endParaRPr lang="en-GB"/>
        </a:p>
      </dgm:t>
    </dgm:pt>
    <dgm:pt modelId="{CED284E1-5AFD-4FA0-9DA7-05C036561C88}" type="sibTrans" cxnId="{061D9491-6E95-4552-9F54-A2FD04AE5472}">
      <dgm:prSet/>
      <dgm:spPr/>
      <dgm:t>
        <a:bodyPr/>
        <a:lstStyle/>
        <a:p>
          <a:endParaRPr lang="en-GB"/>
        </a:p>
      </dgm:t>
    </dgm:pt>
    <dgm:pt modelId="{2A29CD24-D1E1-4969-91CD-9478D444B7C8}">
      <dgm:prSet phldrT="[Text]" custT="1"/>
      <dgm:spPr>
        <a:solidFill>
          <a:srgbClr val="4693AB"/>
        </a:solidFill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Equipment</a:t>
          </a:r>
        </a:p>
      </dgm:t>
    </dgm:pt>
    <dgm:pt modelId="{A9ED226A-2AA3-411B-AA47-7E34FAB6DC77}" type="parTrans" cxnId="{648092BC-C4EE-4CC6-B0B8-DCCA1ABEBA2C}">
      <dgm:prSet/>
      <dgm:spPr/>
      <dgm:t>
        <a:bodyPr/>
        <a:lstStyle/>
        <a:p>
          <a:endParaRPr lang="en-GB"/>
        </a:p>
      </dgm:t>
    </dgm:pt>
    <dgm:pt modelId="{3458CC2D-31FE-43B7-97F5-3D67686B4647}" type="sibTrans" cxnId="{648092BC-C4EE-4CC6-B0B8-DCCA1ABEBA2C}">
      <dgm:prSet/>
      <dgm:spPr/>
      <dgm:t>
        <a:bodyPr/>
        <a:lstStyle/>
        <a:p>
          <a:endParaRPr lang="en-GB"/>
        </a:p>
      </dgm:t>
    </dgm:pt>
    <dgm:pt modelId="{F646D5E5-B6C5-464D-A31D-48C36A71FC8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2000" b="1" dirty="0">
              <a:solidFill>
                <a:srgbClr val="ED7D31"/>
              </a:solidFill>
              <a:latin typeface="+mn-lt"/>
            </a:rPr>
            <a:t>Output</a:t>
          </a:r>
        </a:p>
        <a:p>
          <a:pPr>
            <a:spcAft>
              <a:spcPts val="0"/>
            </a:spcAft>
          </a:pPr>
          <a:r>
            <a:rPr lang="en-GB" sz="1100" b="1" dirty="0">
              <a:solidFill>
                <a:srgbClr val="ED7D31"/>
              </a:solidFill>
              <a:latin typeface="+mn-lt"/>
            </a:rPr>
            <a:t>(e.g., per test, per visit, per person treated per year)</a:t>
          </a:r>
        </a:p>
      </dgm:t>
    </dgm:pt>
    <dgm:pt modelId="{B84D0EEC-29A8-46E4-B71B-72E85C23A238}" type="parTrans" cxnId="{487786F1-42ED-47EA-A089-E4ECF5293713}">
      <dgm:prSet/>
      <dgm:spPr/>
      <dgm:t>
        <a:bodyPr/>
        <a:lstStyle/>
        <a:p>
          <a:endParaRPr lang="en-GB"/>
        </a:p>
      </dgm:t>
    </dgm:pt>
    <dgm:pt modelId="{278C605F-89EA-4A79-AD28-9E36B5ABA2B6}" type="sibTrans" cxnId="{487786F1-42ED-47EA-A089-E4ECF5293713}">
      <dgm:prSet/>
      <dgm:spPr/>
      <dgm:t>
        <a:bodyPr/>
        <a:lstStyle/>
        <a:p>
          <a:endParaRPr lang="en-GB"/>
        </a:p>
      </dgm:t>
    </dgm:pt>
    <dgm:pt modelId="{A9F03EA7-D490-4189-A710-B229615E2CC7}">
      <dgm:prSet phldrT="[Text]"/>
      <dgm:spPr/>
      <dgm:t>
        <a:bodyPr/>
        <a:lstStyle/>
        <a:p>
          <a:endParaRPr lang="en-GB" dirty="0"/>
        </a:p>
      </dgm:t>
    </dgm:pt>
    <dgm:pt modelId="{89AAAA0A-8BDE-4E95-9FB5-8360B51FE5D9}" type="parTrans" cxnId="{6820CA73-1A65-4900-991F-4F8BE3522C51}">
      <dgm:prSet/>
      <dgm:spPr/>
      <dgm:t>
        <a:bodyPr/>
        <a:lstStyle/>
        <a:p>
          <a:endParaRPr lang="en-GB"/>
        </a:p>
      </dgm:t>
    </dgm:pt>
    <dgm:pt modelId="{C4CA18B4-C038-490F-BD1E-876156880923}" type="sibTrans" cxnId="{6820CA73-1A65-4900-991F-4F8BE3522C51}">
      <dgm:prSet/>
      <dgm:spPr/>
      <dgm:t>
        <a:bodyPr/>
        <a:lstStyle/>
        <a:p>
          <a:endParaRPr lang="en-GB"/>
        </a:p>
      </dgm:t>
    </dgm:pt>
    <dgm:pt modelId="{2C256849-ED20-4FCF-8815-84FE79E35CD5}" type="pres">
      <dgm:prSet presAssocID="{93A57C8A-5F7D-4B12-AE24-D408D2DE3E25}" presName="Name0" presStyleCnt="0">
        <dgm:presLayoutVars>
          <dgm:chMax val="4"/>
          <dgm:resizeHandles val="exact"/>
        </dgm:presLayoutVars>
      </dgm:prSet>
      <dgm:spPr/>
    </dgm:pt>
    <dgm:pt modelId="{E7697D55-01F4-470E-AF1E-F85F8ED93381}" type="pres">
      <dgm:prSet presAssocID="{93A57C8A-5F7D-4B12-AE24-D408D2DE3E25}" presName="ellipse" presStyleLbl="trBgShp" presStyleIdx="0" presStyleCnt="1" custScaleX="100191" custScaleY="99804" custLinFactNeighborX="216" custLinFactNeighborY="225"/>
      <dgm:spPr>
        <a:solidFill>
          <a:srgbClr val="4693AB">
            <a:alpha val="50000"/>
          </a:srgbClr>
        </a:solidFill>
      </dgm:spPr>
    </dgm:pt>
    <dgm:pt modelId="{A49DD4A8-39DE-4D69-94E3-F5C61F0D41C9}" type="pres">
      <dgm:prSet presAssocID="{93A57C8A-5F7D-4B12-AE24-D408D2DE3E25}" presName="arrow1" presStyleLbl="fgShp" presStyleIdx="0" presStyleCnt="1"/>
      <dgm:spPr>
        <a:solidFill>
          <a:srgbClr val="4693AB"/>
        </a:solidFill>
        <a:ln>
          <a:noFill/>
        </a:ln>
      </dgm:spPr>
    </dgm:pt>
    <dgm:pt modelId="{B51669EC-343F-43A2-9BD8-452C4B6512F6}" type="pres">
      <dgm:prSet presAssocID="{93A57C8A-5F7D-4B12-AE24-D408D2DE3E25}" presName="rectangle" presStyleLbl="revTx" presStyleIdx="0" presStyleCnt="1" custScaleX="164512" custLinFactNeighborY="8622">
        <dgm:presLayoutVars>
          <dgm:bulletEnabled val="1"/>
        </dgm:presLayoutVars>
      </dgm:prSet>
      <dgm:spPr/>
    </dgm:pt>
    <dgm:pt modelId="{0D0E6C62-F6DC-472C-92B6-AE240C612B64}" type="pres">
      <dgm:prSet presAssocID="{5132C9C1-25DE-454B-BB6A-EB0184566BAF}" presName="item1" presStyleLbl="node1" presStyleIdx="0" presStyleCnt="3" custLinFactNeighborX="-2067" custLinFactNeighborY="10219">
        <dgm:presLayoutVars>
          <dgm:bulletEnabled val="1"/>
        </dgm:presLayoutVars>
      </dgm:prSet>
      <dgm:spPr/>
    </dgm:pt>
    <dgm:pt modelId="{B5FDE79A-E8DB-47C4-8EA1-A8873FBF3004}" type="pres">
      <dgm:prSet presAssocID="{2A29CD24-D1E1-4969-91CD-9478D444B7C8}" presName="item2" presStyleLbl="node1" presStyleIdx="1" presStyleCnt="3" custLinFactNeighborX="-3584" custLinFactNeighborY="6931">
        <dgm:presLayoutVars>
          <dgm:bulletEnabled val="1"/>
        </dgm:presLayoutVars>
      </dgm:prSet>
      <dgm:spPr/>
    </dgm:pt>
    <dgm:pt modelId="{CFB7FB3F-211E-4C54-B0E2-2ACAF855F9A3}" type="pres">
      <dgm:prSet presAssocID="{F646D5E5-B6C5-464D-A31D-48C36A71FC87}" presName="item3" presStyleLbl="node1" presStyleIdx="2" presStyleCnt="3" custLinFactNeighborX="2250">
        <dgm:presLayoutVars>
          <dgm:bulletEnabled val="1"/>
        </dgm:presLayoutVars>
      </dgm:prSet>
      <dgm:spPr/>
    </dgm:pt>
    <dgm:pt modelId="{03DBB0F6-C9B7-4D96-B5C5-4A8150DEE7BA}" type="pres">
      <dgm:prSet presAssocID="{93A57C8A-5F7D-4B12-AE24-D408D2DE3E25}" presName="funnel" presStyleLbl="trAlignAcc1" presStyleIdx="0" presStyleCnt="1" custScaleX="100000"/>
      <dgm:spPr>
        <a:solidFill>
          <a:schemeClr val="lt1">
            <a:hueOff val="0"/>
            <a:satOff val="0"/>
            <a:lumOff val="0"/>
            <a:alpha val="30000"/>
          </a:schemeClr>
        </a:solidFill>
        <a:ln>
          <a:solidFill>
            <a:srgbClr val="0C6BAB"/>
          </a:solidFill>
        </a:ln>
      </dgm:spPr>
    </dgm:pt>
  </dgm:ptLst>
  <dgm:cxnLst>
    <dgm:cxn modelId="{9E119E2A-7AA9-424A-8C07-5A5AEE61004B}" type="presOf" srcId="{2A29CD24-D1E1-4969-91CD-9478D444B7C8}" destId="{0D0E6C62-F6DC-472C-92B6-AE240C612B64}" srcOrd="0" destOrd="0" presId="urn:microsoft.com/office/officeart/2005/8/layout/funnel1"/>
    <dgm:cxn modelId="{4B01796A-352B-4BC3-9BCC-94FA3A161EEB}" srcId="{93A57C8A-5F7D-4B12-AE24-D408D2DE3E25}" destId="{7066D91B-D28F-4E54-9DA4-3F2A9B63C9E8}" srcOrd="0" destOrd="0" parTransId="{435BAEFA-1B00-4640-844F-E9E7D93C1907}" sibTransId="{213D6DC2-1707-4175-9620-4C98E7E07BAE}"/>
    <dgm:cxn modelId="{45636453-4FAF-40DC-8B88-569600DBABEB}" type="presOf" srcId="{7066D91B-D28F-4E54-9DA4-3F2A9B63C9E8}" destId="{CFB7FB3F-211E-4C54-B0E2-2ACAF855F9A3}" srcOrd="0" destOrd="0" presId="urn:microsoft.com/office/officeart/2005/8/layout/funnel1"/>
    <dgm:cxn modelId="{6820CA73-1A65-4900-991F-4F8BE3522C51}" srcId="{93A57C8A-5F7D-4B12-AE24-D408D2DE3E25}" destId="{A9F03EA7-D490-4189-A710-B229615E2CC7}" srcOrd="4" destOrd="0" parTransId="{89AAAA0A-8BDE-4E95-9FB5-8360B51FE5D9}" sibTransId="{C4CA18B4-C038-490F-BD1E-876156880923}"/>
    <dgm:cxn modelId="{061D9491-6E95-4552-9F54-A2FD04AE5472}" srcId="{93A57C8A-5F7D-4B12-AE24-D408D2DE3E25}" destId="{5132C9C1-25DE-454B-BB6A-EB0184566BAF}" srcOrd="1" destOrd="0" parTransId="{D0A66B0E-D62E-4A54-9322-F72214950E17}" sibTransId="{CED284E1-5AFD-4FA0-9DA7-05C036561C88}"/>
    <dgm:cxn modelId="{2536F5BA-C646-4E9D-8F3E-A207C3773773}" type="presOf" srcId="{93A57C8A-5F7D-4B12-AE24-D408D2DE3E25}" destId="{2C256849-ED20-4FCF-8815-84FE79E35CD5}" srcOrd="0" destOrd="0" presId="urn:microsoft.com/office/officeart/2005/8/layout/funnel1"/>
    <dgm:cxn modelId="{648092BC-C4EE-4CC6-B0B8-DCCA1ABEBA2C}" srcId="{93A57C8A-5F7D-4B12-AE24-D408D2DE3E25}" destId="{2A29CD24-D1E1-4969-91CD-9478D444B7C8}" srcOrd="2" destOrd="0" parTransId="{A9ED226A-2AA3-411B-AA47-7E34FAB6DC77}" sibTransId="{3458CC2D-31FE-43B7-97F5-3D67686B4647}"/>
    <dgm:cxn modelId="{4E8293E2-E3BE-4FA9-821E-A63AF8ACEBE7}" type="presOf" srcId="{F646D5E5-B6C5-464D-A31D-48C36A71FC87}" destId="{B51669EC-343F-43A2-9BD8-452C4B6512F6}" srcOrd="0" destOrd="0" presId="urn:microsoft.com/office/officeart/2005/8/layout/funnel1"/>
    <dgm:cxn modelId="{487786F1-42ED-47EA-A089-E4ECF5293713}" srcId="{93A57C8A-5F7D-4B12-AE24-D408D2DE3E25}" destId="{F646D5E5-B6C5-464D-A31D-48C36A71FC87}" srcOrd="3" destOrd="0" parTransId="{B84D0EEC-29A8-46E4-B71B-72E85C23A238}" sibTransId="{278C605F-89EA-4A79-AD28-9E36B5ABA2B6}"/>
    <dgm:cxn modelId="{B94706FD-6313-43A7-A5DF-024D9CE6A558}" type="presOf" srcId="{5132C9C1-25DE-454B-BB6A-EB0184566BAF}" destId="{B5FDE79A-E8DB-47C4-8EA1-A8873FBF3004}" srcOrd="0" destOrd="0" presId="urn:microsoft.com/office/officeart/2005/8/layout/funnel1"/>
    <dgm:cxn modelId="{9F7E1897-7EFD-4315-BE9C-1A59A1DD8382}" type="presParOf" srcId="{2C256849-ED20-4FCF-8815-84FE79E35CD5}" destId="{E7697D55-01F4-470E-AF1E-F85F8ED93381}" srcOrd="0" destOrd="0" presId="urn:microsoft.com/office/officeart/2005/8/layout/funnel1"/>
    <dgm:cxn modelId="{717B3AA2-9ADD-4FBF-8C05-F2917E6D9B43}" type="presParOf" srcId="{2C256849-ED20-4FCF-8815-84FE79E35CD5}" destId="{A49DD4A8-39DE-4D69-94E3-F5C61F0D41C9}" srcOrd="1" destOrd="0" presId="urn:microsoft.com/office/officeart/2005/8/layout/funnel1"/>
    <dgm:cxn modelId="{3E9878AF-4E83-40D1-8451-78D778EB9220}" type="presParOf" srcId="{2C256849-ED20-4FCF-8815-84FE79E35CD5}" destId="{B51669EC-343F-43A2-9BD8-452C4B6512F6}" srcOrd="2" destOrd="0" presId="urn:microsoft.com/office/officeart/2005/8/layout/funnel1"/>
    <dgm:cxn modelId="{633E11AE-6334-472C-B1E9-80682A4D668E}" type="presParOf" srcId="{2C256849-ED20-4FCF-8815-84FE79E35CD5}" destId="{0D0E6C62-F6DC-472C-92B6-AE240C612B64}" srcOrd="3" destOrd="0" presId="urn:microsoft.com/office/officeart/2005/8/layout/funnel1"/>
    <dgm:cxn modelId="{A3027DDD-D90F-48EE-BC38-BD1EDF00ABF2}" type="presParOf" srcId="{2C256849-ED20-4FCF-8815-84FE79E35CD5}" destId="{B5FDE79A-E8DB-47C4-8EA1-A8873FBF3004}" srcOrd="4" destOrd="0" presId="urn:microsoft.com/office/officeart/2005/8/layout/funnel1"/>
    <dgm:cxn modelId="{AFDEE1CB-495D-4F47-84E6-233C3C498582}" type="presParOf" srcId="{2C256849-ED20-4FCF-8815-84FE79E35CD5}" destId="{CFB7FB3F-211E-4C54-B0E2-2ACAF855F9A3}" srcOrd="5" destOrd="0" presId="urn:microsoft.com/office/officeart/2005/8/layout/funnel1"/>
    <dgm:cxn modelId="{82FBBE2A-1BAD-40D0-B53B-4C57C0F56254}" type="presParOf" srcId="{2C256849-ED20-4FCF-8815-84FE79E35CD5}" destId="{03DBB0F6-C9B7-4D96-B5C5-4A8150DEE7B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BDFEC-6BDD-4217-A9EF-813DA7685BD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6CF245-A11A-4CA3-8324-601F6E0D22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Total Costs (TC): </a:t>
          </a:r>
          <a:r>
            <a:rPr lang="en-GB" sz="1600" dirty="0"/>
            <a:t>represent the cost of producing a service</a:t>
          </a:r>
        </a:p>
        <a:p>
          <a:pPr>
            <a:lnSpc>
              <a:spcPct val="100000"/>
            </a:lnSpc>
          </a:pPr>
          <a:r>
            <a:rPr lang="en-GB" sz="1600" dirty="0">
              <a:solidFill>
                <a:srgbClr val="ED7D31"/>
              </a:solidFill>
            </a:rPr>
            <a:t>e.g., the total cost of active TB case finding at clinic A</a:t>
          </a:r>
          <a:endParaRPr lang="en-US" sz="1600" dirty="0">
            <a:solidFill>
              <a:srgbClr val="ED7D31"/>
            </a:solidFill>
          </a:endParaRPr>
        </a:p>
      </dgm:t>
    </dgm:pt>
    <dgm:pt modelId="{FBBA5B40-F17E-4141-B953-CC377B246EFF}" type="parTrans" cxnId="{67D9FE0E-3470-464F-9953-F9D9EC24F1E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0687FC5D-4052-4609-A599-401BA4B7E043}" type="sibTrans" cxnId="{67D9FE0E-3470-464F-9953-F9D9EC24F1E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D19CA50E-74BF-4CDB-AD32-45F6B030375E}">
      <dgm:prSet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Average costs/unit costs:</a:t>
          </a:r>
          <a:r>
            <a:rPr lang="en-GB" sz="1600" dirty="0"/>
            <a:t> total cost per unit of output </a:t>
          </a:r>
          <a:br>
            <a:rPr lang="en-GB" sz="1600" dirty="0"/>
          </a:br>
          <a:r>
            <a:rPr lang="en-GB" sz="1600" dirty="0"/>
            <a:t>(or TC/Q) with output being measured in different ways</a:t>
          </a:r>
        </a:p>
        <a:p>
          <a:pPr>
            <a:lnSpc>
              <a:spcPct val="100000"/>
            </a:lnSpc>
          </a:pPr>
          <a:r>
            <a:rPr lang="en-GB" sz="1600" dirty="0">
              <a:solidFill>
                <a:srgbClr val="ED7D31"/>
              </a:solidFill>
            </a:rPr>
            <a:t>e.g., the cost per person contacted; or the cost per person tested</a:t>
          </a:r>
          <a:endParaRPr lang="en-US" sz="1600" dirty="0">
            <a:solidFill>
              <a:srgbClr val="ED7D31"/>
            </a:solidFill>
          </a:endParaRPr>
        </a:p>
      </dgm:t>
    </dgm:pt>
    <dgm:pt modelId="{A36B46BC-3047-474F-8548-C9340619C736}" type="parTrans" cxnId="{453D2D00-7C73-4D54-B851-CC197B4B20C3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C3567E90-DF64-495D-BFB6-C3B350235BA4}" type="sibTrans" cxnId="{453D2D00-7C73-4D54-B851-CC197B4B20C3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C83951C6-4CAE-4974-BD13-559E32357E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Marginal cost:</a:t>
          </a:r>
          <a:r>
            <a:rPr lang="en-GB" sz="1600" dirty="0"/>
            <a:t> the additional cost of producing one more unit of output (looking within a service or project)</a:t>
          </a:r>
        </a:p>
        <a:p>
          <a:pPr>
            <a:lnSpc>
              <a:spcPct val="100000"/>
            </a:lnSpc>
          </a:pPr>
          <a:r>
            <a:rPr lang="en-GB" sz="1600" dirty="0">
              <a:solidFill>
                <a:srgbClr val="ED7D31"/>
              </a:solidFill>
            </a:rPr>
            <a:t>e.g., the cost of testing one more person or the cost or carrying out one more test</a:t>
          </a:r>
          <a:endParaRPr lang="en-US" sz="1600" dirty="0">
            <a:solidFill>
              <a:srgbClr val="ED7D31"/>
            </a:solidFill>
          </a:endParaRPr>
        </a:p>
      </dgm:t>
    </dgm:pt>
    <dgm:pt modelId="{4CCDF7AD-4711-49EE-BBED-72EC7FDB98FD}" type="parTrans" cxnId="{FD390F19-E08D-4FB4-8901-E8E6D52FD44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12F3B3C-CEFF-4C90-8FB5-AEF942EE98E4}" type="sibTrans" cxnId="{FD390F19-E08D-4FB4-8901-E8E6D52FD44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A4B46A24-F4A6-4F79-847C-03A8386B82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Incremental cost:</a:t>
          </a:r>
          <a:r>
            <a:rPr lang="en-GB" sz="1600" dirty="0"/>
            <a:t> additional cost of adding a new service </a:t>
          </a:r>
          <a:br>
            <a:rPr lang="en-GB" sz="1600" dirty="0"/>
          </a:br>
          <a:r>
            <a:rPr lang="en-GB" sz="1600" dirty="0"/>
            <a:t>or project</a:t>
          </a:r>
        </a:p>
        <a:p>
          <a:pPr>
            <a:lnSpc>
              <a:spcPct val="100000"/>
            </a:lnSpc>
          </a:pPr>
          <a:r>
            <a:rPr lang="en-GB" sz="1600" dirty="0">
              <a:solidFill>
                <a:srgbClr val="ED7D31"/>
              </a:solidFill>
            </a:rPr>
            <a:t>e.g., the additional cost of adding active case finding to the current TB clinic services </a:t>
          </a:r>
          <a:endParaRPr lang="en-US" sz="1600" dirty="0">
            <a:solidFill>
              <a:srgbClr val="ED7D31"/>
            </a:solidFill>
          </a:endParaRPr>
        </a:p>
      </dgm:t>
    </dgm:pt>
    <dgm:pt modelId="{DE81FAF5-AE97-480A-8635-C169807EF2F3}" type="parTrans" cxnId="{5EAF8C7F-9A93-469C-8134-F7ED46604BA1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5BA0B16A-7753-4F18-AD07-9780DF777199}" type="sibTrans" cxnId="{5EAF8C7F-9A93-469C-8134-F7ED46604BA1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52BEF4B8-6DCC-4882-8653-649C3EC2C4C2}" type="pres">
      <dgm:prSet presAssocID="{A9FBDFEC-6BDD-4217-A9EF-813DA7685BD5}" presName="vert0" presStyleCnt="0">
        <dgm:presLayoutVars>
          <dgm:dir/>
          <dgm:animOne val="branch"/>
          <dgm:animLvl val="lvl"/>
        </dgm:presLayoutVars>
      </dgm:prSet>
      <dgm:spPr/>
    </dgm:pt>
    <dgm:pt modelId="{60C70572-7760-4B55-97EB-6946984860BE}" type="pres">
      <dgm:prSet presAssocID="{BE6CF245-A11A-4CA3-8324-601F6E0D2222}" presName="thickLine" presStyleLbl="alignNode1" presStyleIdx="0" presStyleCnt="4"/>
      <dgm:spPr>
        <a:ln w="12700">
          <a:solidFill>
            <a:srgbClr val="ED7D31"/>
          </a:solidFill>
        </a:ln>
      </dgm:spPr>
    </dgm:pt>
    <dgm:pt modelId="{1343EACE-08E1-4BAA-B1C3-9A8DBCD073FA}" type="pres">
      <dgm:prSet presAssocID="{BE6CF245-A11A-4CA3-8324-601F6E0D2222}" presName="horz1" presStyleCnt="0"/>
      <dgm:spPr/>
    </dgm:pt>
    <dgm:pt modelId="{6ADE9E25-1694-4735-831E-686C9E9BA4A0}" type="pres">
      <dgm:prSet presAssocID="{BE6CF245-A11A-4CA3-8324-601F6E0D2222}" presName="tx1" presStyleLbl="revTx" presStyleIdx="0" presStyleCnt="4"/>
      <dgm:spPr/>
    </dgm:pt>
    <dgm:pt modelId="{47C7EDF5-33E5-48A3-B65A-A9684AE51E94}" type="pres">
      <dgm:prSet presAssocID="{BE6CF245-A11A-4CA3-8324-601F6E0D2222}" presName="vert1" presStyleCnt="0"/>
      <dgm:spPr/>
    </dgm:pt>
    <dgm:pt modelId="{2FCEEC4C-A1A9-4CA8-BD0B-B292E460543E}" type="pres">
      <dgm:prSet presAssocID="{D19CA50E-74BF-4CDB-AD32-45F6B030375E}" presName="thickLine" presStyleLbl="alignNode1" presStyleIdx="1" presStyleCnt="4"/>
      <dgm:spPr>
        <a:ln w="12700">
          <a:solidFill>
            <a:srgbClr val="ED7D31"/>
          </a:solidFill>
        </a:ln>
      </dgm:spPr>
    </dgm:pt>
    <dgm:pt modelId="{B7073BEF-6B98-48FD-86CF-491D07728C5B}" type="pres">
      <dgm:prSet presAssocID="{D19CA50E-74BF-4CDB-AD32-45F6B030375E}" presName="horz1" presStyleCnt="0"/>
      <dgm:spPr/>
    </dgm:pt>
    <dgm:pt modelId="{22CCA082-7F00-4216-9165-7B566775FE32}" type="pres">
      <dgm:prSet presAssocID="{D19CA50E-74BF-4CDB-AD32-45F6B030375E}" presName="tx1" presStyleLbl="revTx" presStyleIdx="1" presStyleCnt="4"/>
      <dgm:spPr/>
    </dgm:pt>
    <dgm:pt modelId="{068B536E-8983-4A3B-8FB9-C659B4BBBBE3}" type="pres">
      <dgm:prSet presAssocID="{D19CA50E-74BF-4CDB-AD32-45F6B030375E}" presName="vert1" presStyleCnt="0"/>
      <dgm:spPr/>
    </dgm:pt>
    <dgm:pt modelId="{FE0F50A4-6302-4F47-9772-B87A4004414F}" type="pres">
      <dgm:prSet presAssocID="{C83951C6-4CAE-4974-BD13-559E32357E46}" presName="thickLine" presStyleLbl="alignNode1" presStyleIdx="2" presStyleCnt="4"/>
      <dgm:spPr>
        <a:ln w="12700">
          <a:solidFill>
            <a:srgbClr val="ED7D31"/>
          </a:solidFill>
        </a:ln>
      </dgm:spPr>
    </dgm:pt>
    <dgm:pt modelId="{EC615B7F-25B4-4B90-A619-4A70E75AF58F}" type="pres">
      <dgm:prSet presAssocID="{C83951C6-4CAE-4974-BD13-559E32357E46}" presName="horz1" presStyleCnt="0"/>
      <dgm:spPr/>
    </dgm:pt>
    <dgm:pt modelId="{DB02869F-BE90-4E40-8562-BF6D1BC7B056}" type="pres">
      <dgm:prSet presAssocID="{C83951C6-4CAE-4974-BD13-559E32357E46}" presName="tx1" presStyleLbl="revTx" presStyleIdx="2" presStyleCnt="4"/>
      <dgm:spPr/>
    </dgm:pt>
    <dgm:pt modelId="{F59A060B-A35F-411F-B626-C8D2368D2DEF}" type="pres">
      <dgm:prSet presAssocID="{C83951C6-4CAE-4974-BD13-559E32357E46}" presName="vert1" presStyleCnt="0"/>
      <dgm:spPr/>
    </dgm:pt>
    <dgm:pt modelId="{CBEFF7AE-A63D-4313-9180-23DAFE00E08F}" type="pres">
      <dgm:prSet presAssocID="{A4B46A24-F4A6-4F79-847C-03A8386B82BD}" presName="thickLine" presStyleLbl="alignNode1" presStyleIdx="3" presStyleCnt="4"/>
      <dgm:spPr>
        <a:ln w="12700">
          <a:solidFill>
            <a:srgbClr val="ED7D31"/>
          </a:solidFill>
        </a:ln>
      </dgm:spPr>
    </dgm:pt>
    <dgm:pt modelId="{EB186A0D-2DA9-40B2-BCD4-7E861193B5C4}" type="pres">
      <dgm:prSet presAssocID="{A4B46A24-F4A6-4F79-847C-03A8386B82BD}" presName="horz1" presStyleCnt="0"/>
      <dgm:spPr/>
    </dgm:pt>
    <dgm:pt modelId="{1686F4EA-0C5B-485D-816D-0AA3F9479B69}" type="pres">
      <dgm:prSet presAssocID="{A4B46A24-F4A6-4F79-847C-03A8386B82BD}" presName="tx1" presStyleLbl="revTx" presStyleIdx="3" presStyleCnt="4"/>
      <dgm:spPr/>
    </dgm:pt>
    <dgm:pt modelId="{168B0012-D686-4B4B-A669-C6369BE548CA}" type="pres">
      <dgm:prSet presAssocID="{A4B46A24-F4A6-4F79-847C-03A8386B82BD}" presName="vert1" presStyleCnt="0"/>
      <dgm:spPr/>
    </dgm:pt>
  </dgm:ptLst>
  <dgm:cxnLst>
    <dgm:cxn modelId="{453D2D00-7C73-4D54-B851-CC197B4B20C3}" srcId="{A9FBDFEC-6BDD-4217-A9EF-813DA7685BD5}" destId="{D19CA50E-74BF-4CDB-AD32-45F6B030375E}" srcOrd="1" destOrd="0" parTransId="{A36B46BC-3047-474F-8548-C9340619C736}" sibTransId="{C3567E90-DF64-495D-BFB6-C3B350235BA4}"/>
    <dgm:cxn modelId="{67D9FE0E-3470-464F-9953-F9D9EC24F1EA}" srcId="{A9FBDFEC-6BDD-4217-A9EF-813DA7685BD5}" destId="{BE6CF245-A11A-4CA3-8324-601F6E0D2222}" srcOrd="0" destOrd="0" parTransId="{FBBA5B40-F17E-4141-B953-CC377B246EFF}" sibTransId="{0687FC5D-4052-4609-A599-401BA4B7E043}"/>
    <dgm:cxn modelId="{FD390F19-E08D-4FB4-8901-E8E6D52FD44A}" srcId="{A9FBDFEC-6BDD-4217-A9EF-813DA7685BD5}" destId="{C83951C6-4CAE-4974-BD13-559E32357E46}" srcOrd="2" destOrd="0" parTransId="{4CCDF7AD-4711-49EE-BBED-72EC7FDB98FD}" sibTransId="{E12F3B3C-CEFF-4C90-8FB5-AEF942EE98E4}"/>
    <dgm:cxn modelId="{6D63243B-BD1E-4B6D-AE0D-0A5C4519AACA}" type="presOf" srcId="{D19CA50E-74BF-4CDB-AD32-45F6B030375E}" destId="{22CCA082-7F00-4216-9165-7B566775FE32}" srcOrd="0" destOrd="0" presId="urn:microsoft.com/office/officeart/2008/layout/LinedList"/>
    <dgm:cxn modelId="{972AE576-325F-445C-8731-90F3B8A6D4E3}" type="presOf" srcId="{C83951C6-4CAE-4974-BD13-559E32357E46}" destId="{DB02869F-BE90-4E40-8562-BF6D1BC7B056}" srcOrd="0" destOrd="0" presId="urn:microsoft.com/office/officeart/2008/layout/LinedList"/>
    <dgm:cxn modelId="{5EAF8C7F-9A93-469C-8134-F7ED46604BA1}" srcId="{A9FBDFEC-6BDD-4217-A9EF-813DA7685BD5}" destId="{A4B46A24-F4A6-4F79-847C-03A8386B82BD}" srcOrd="3" destOrd="0" parTransId="{DE81FAF5-AE97-480A-8635-C169807EF2F3}" sibTransId="{5BA0B16A-7753-4F18-AD07-9780DF777199}"/>
    <dgm:cxn modelId="{0957DEA8-5246-489E-B0B8-68A6501E8E41}" type="presOf" srcId="{A9FBDFEC-6BDD-4217-A9EF-813DA7685BD5}" destId="{52BEF4B8-6DCC-4882-8653-649C3EC2C4C2}" srcOrd="0" destOrd="0" presId="urn:microsoft.com/office/officeart/2008/layout/LinedList"/>
    <dgm:cxn modelId="{B6E9A4B6-7249-40BC-9CC2-FD7466B483DF}" type="presOf" srcId="{A4B46A24-F4A6-4F79-847C-03A8386B82BD}" destId="{1686F4EA-0C5B-485D-816D-0AA3F9479B69}" srcOrd="0" destOrd="0" presId="urn:microsoft.com/office/officeart/2008/layout/LinedList"/>
    <dgm:cxn modelId="{74809CED-071B-4FE4-A608-3B5CDA67E1F0}" type="presOf" srcId="{BE6CF245-A11A-4CA3-8324-601F6E0D2222}" destId="{6ADE9E25-1694-4735-831E-686C9E9BA4A0}" srcOrd="0" destOrd="0" presId="urn:microsoft.com/office/officeart/2008/layout/LinedList"/>
    <dgm:cxn modelId="{0C37F9F1-00C6-4227-BF48-DD0F27B46114}" type="presParOf" srcId="{52BEF4B8-6DCC-4882-8653-649C3EC2C4C2}" destId="{60C70572-7760-4B55-97EB-6946984860BE}" srcOrd="0" destOrd="0" presId="urn:microsoft.com/office/officeart/2008/layout/LinedList"/>
    <dgm:cxn modelId="{03752C24-62DE-4314-8C49-45BC1B47FA6F}" type="presParOf" srcId="{52BEF4B8-6DCC-4882-8653-649C3EC2C4C2}" destId="{1343EACE-08E1-4BAA-B1C3-9A8DBCD073FA}" srcOrd="1" destOrd="0" presId="urn:microsoft.com/office/officeart/2008/layout/LinedList"/>
    <dgm:cxn modelId="{F5621D3A-E437-4250-A142-5E551FD1D9CF}" type="presParOf" srcId="{1343EACE-08E1-4BAA-B1C3-9A8DBCD073FA}" destId="{6ADE9E25-1694-4735-831E-686C9E9BA4A0}" srcOrd="0" destOrd="0" presId="urn:microsoft.com/office/officeart/2008/layout/LinedList"/>
    <dgm:cxn modelId="{2FF1DB64-090E-4D8B-B6E0-631AFCD517BB}" type="presParOf" srcId="{1343EACE-08E1-4BAA-B1C3-9A8DBCD073FA}" destId="{47C7EDF5-33E5-48A3-B65A-A9684AE51E94}" srcOrd="1" destOrd="0" presId="urn:microsoft.com/office/officeart/2008/layout/LinedList"/>
    <dgm:cxn modelId="{44365475-DC40-4EB7-8EF8-E44254F10CDF}" type="presParOf" srcId="{52BEF4B8-6DCC-4882-8653-649C3EC2C4C2}" destId="{2FCEEC4C-A1A9-4CA8-BD0B-B292E460543E}" srcOrd="2" destOrd="0" presId="urn:microsoft.com/office/officeart/2008/layout/LinedList"/>
    <dgm:cxn modelId="{FD488A2A-46C4-4FA1-BD74-C7A012587982}" type="presParOf" srcId="{52BEF4B8-6DCC-4882-8653-649C3EC2C4C2}" destId="{B7073BEF-6B98-48FD-86CF-491D07728C5B}" srcOrd="3" destOrd="0" presId="urn:microsoft.com/office/officeart/2008/layout/LinedList"/>
    <dgm:cxn modelId="{C51BB9FD-9AF6-4F2B-ACA0-B5997E5F0B5C}" type="presParOf" srcId="{B7073BEF-6B98-48FD-86CF-491D07728C5B}" destId="{22CCA082-7F00-4216-9165-7B566775FE32}" srcOrd="0" destOrd="0" presId="urn:microsoft.com/office/officeart/2008/layout/LinedList"/>
    <dgm:cxn modelId="{ADA06C16-6DCA-4E43-86E2-1B2A13907361}" type="presParOf" srcId="{B7073BEF-6B98-48FD-86CF-491D07728C5B}" destId="{068B536E-8983-4A3B-8FB9-C659B4BBBBE3}" srcOrd="1" destOrd="0" presId="urn:microsoft.com/office/officeart/2008/layout/LinedList"/>
    <dgm:cxn modelId="{CE5C4B18-A0B2-44BE-8806-25E0C11655E6}" type="presParOf" srcId="{52BEF4B8-6DCC-4882-8653-649C3EC2C4C2}" destId="{FE0F50A4-6302-4F47-9772-B87A4004414F}" srcOrd="4" destOrd="0" presId="urn:microsoft.com/office/officeart/2008/layout/LinedList"/>
    <dgm:cxn modelId="{CEB9BF34-7794-4999-8F23-7192CCEA6CAE}" type="presParOf" srcId="{52BEF4B8-6DCC-4882-8653-649C3EC2C4C2}" destId="{EC615B7F-25B4-4B90-A619-4A70E75AF58F}" srcOrd="5" destOrd="0" presId="urn:microsoft.com/office/officeart/2008/layout/LinedList"/>
    <dgm:cxn modelId="{2B6A0F71-033C-45E5-B991-5DC967DA1974}" type="presParOf" srcId="{EC615B7F-25B4-4B90-A619-4A70E75AF58F}" destId="{DB02869F-BE90-4E40-8562-BF6D1BC7B056}" srcOrd="0" destOrd="0" presId="urn:microsoft.com/office/officeart/2008/layout/LinedList"/>
    <dgm:cxn modelId="{376F9E4D-8F8A-4E13-B9AF-C22FF9704E80}" type="presParOf" srcId="{EC615B7F-25B4-4B90-A619-4A70E75AF58F}" destId="{F59A060B-A35F-411F-B626-C8D2368D2DEF}" srcOrd="1" destOrd="0" presId="urn:microsoft.com/office/officeart/2008/layout/LinedList"/>
    <dgm:cxn modelId="{1E8BFFBB-2E82-4350-A0BB-CCD6A1DA38E7}" type="presParOf" srcId="{52BEF4B8-6DCC-4882-8653-649C3EC2C4C2}" destId="{CBEFF7AE-A63D-4313-9180-23DAFE00E08F}" srcOrd="6" destOrd="0" presId="urn:microsoft.com/office/officeart/2008/layout/LinedList"/>
    <dgm:cxn modelId="{F18B9ED3-9B19-42A1-ADED-33F8A17A983A}" type="presParOf" srcId="{52BEF4B8-6DCC-4882-8653-649C3EC2C4C2}" destId="{EB186A0D-2DA9-40B2-BCD4-7E861193B5C4}" srcOrd="7" destOrd="0" presId="urn:microsoft.com/office/officeart/2008/layout/LinedList"/>
    <dgm:cxn modelId="{94821278-9924-4AFE-9C67-BF7029E51901}" type="presParOf" srcId="{EB186A0D-2DA9-40B2-BCD4-7E861193B5C4}" destId="{1686F4EA-0C5B-485D-816D-0AA3F9479B69}" srcOrd="0" destOrd="0" presId="urn:microsoft.com/office/officeart/2008/layout/LinedList"/>
    <dgm:cxn modelId="{DFBDEC02-DAF1-4778-9A2A-A3E0C0E7C2B0}" type="presParOf" srcId="{EB186A0D-2DA9-40B2-BCD4-7E861193B5C4}" destId="{168B0012-D686-4B4B-A669-C6369BE548CA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CF573-FBA7-45A9-B02B-BD0C09DD14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9CC296-5AE5-4FFD-A2AF-83E9057AE470}">
      <dgm:prSet phldrT="[Text]" custT="1"/>
      <dgm:spPr>
        <a:solidFill>
          <a:srgbClr val="4693AB"/>
        </a:solidFill>
      </dgm:spPr>
      <dgm:t>
        <a:bodyPr/>
        <a:lstStyle/>
        <a:p>
          <a:r>
            <a:rPr lang="en-GB" sz="1600" b="1" dirty="0"/>
            <a:t>Budgeting</a:t>
          </a:r>
        </a:p>
      </dgm:t>
    </dgm:pt>
    <dgm:pt modelId="{F480E1FE-19EA-47C2-8749-C324485318A0}" type="parTrans" cxnId="{A746E1C9-C75B-4A08-B838-EABF3A0445FA}">
      <dgm:prSet/>
      <dgm:spPr/>
      <dgm:t>
        <a:bodyPr/>
        <a:lstStyle/>
        <a:p>
          <a:endParaRPr lang="en-GB"/>
        </a:p>
      </dgm:t>
    </dgm:pt>
    <dgm:pt modelId="{4FE81B61-6959-44FB-BE7F-F085066FA3EA}" type="sibTrans" cxnId="{A746E1C9-C75B-4A08-B838-EABF3A0445FA}">
      <dgm:prSet/>
      <dgm:spPr/>
      <dgm:t>
        <a:bodyPr/>
        <a:lstStyle/>
        <a:p>
          <a:endParaRPr lang="en-GB"/>
        </a:p>
      </dgm:t>
    </dgm:pt>
    <dgm:pt modelId="{5BBBFF32-8CD9-48C9-8B81-3EE4D7C7C93E}">
      <dgm:prSet phldrT="[Text]" custT="1"/>
      <dgm:spPr>
        <a:ln>
          <a:solidFill>
            <a:srgbClr val="4693AB"/>
          </a:solidFill>
        </a:ln>
      </dgm:spPr>
      <dgm:t>
        <a:bodyPr vert="horz" lIns="114300" rIns="0" anchor="ctr" anchorCtr="0"/>
        <a:lstStyle/>
        <a:p>
          <a:pPr marL="0" algn="l">
            <a:buNone/>
          </a:pPr>
          <a:r>
            <a:rPr lang="en-GB" sz="1600" dirty="0"/>
            <a:t>Financial costs</a:t>
          </a:r>
        </a:p>
      </dgm:t>
    </dgm:pt>
    <dgm:pt modelId="{96B048A6-F3DE-4C51-AFE3-EF1D5445EAEC}" type="parTrans" cxnId="{D9061101-90EC-47B7-873C-0998DB2552E2}">
      <dgm:prSet/>
      <dgm:spPr>
        <a:ln>
          <a:solidFill>
            <a:srgbClr val="4693AB"/>
          </a:solidFill>
        </a:ln>
      </dgm:spPr>
      <dgm:t>
        <a:bodyPr/>
        <a:lstStyle/>
        <a:p>
          <a:endParaRPr lang="en-GB"/>
        </a:p>
      </dgm:t>
    </dgm:pt>
    <dgm:pt modelId="{E0E50111-FBDD-4989-BACD-AE8486DB62D1}" type="sibTrans" cxnId="{D9061101-90EC-47B7-873C-0998DB2552E2}">
      <dgm:prSet/>
      <dgm:spPr/>
      <dgm:t>
        <a:bodyPr/>
        <a:lstStyle/>
        <a:p>
          <a:endParaRPr lang="en-GB"/>
        </a:p>
      </dgm:t>
    </dgm:pt>
    <dgm:pt modelId="{BD114864-6132-414D-9FB9-CB72EF0C02EE}">
      <dgm:prSet phldrT="[Text]" custT="1"/>
      <dgm:spPr>
        <a:solidFill>
          <a:srgbClr val="4693AB"/>
        </a:solidFill>
      </dgm:spPr>
      <dgm:t>
        <a:bodyPr/>
        <a:lstStyle/>
        <a:p>
          <a:r>
            <a:rPr lang="en-GB" sz="1600" b="1" dirty="0"/>
            <a:t>Forecasting</a:t>
          </a:r>
        </a:p>
      </dgm:t>
    </dgm:pt>
    <dgm:pt modelId="{C3508482-6ABC-4357-971D-6EE4860D8FA5}" type="parTrans" cxnId="{425C4933-D5E9-40E6-9A0E-44A3FEF620B0}">
      <dgm:prSet/>
      <dgm:spPr/>
      <dgm:t>
        <a:bodyPr/>
        <a:lstStyle/>
        <a:p>
          <a:endParaRPr lang="en-GB"/>
        </a:p>
      </dgm:t>
    </dgm:pt>
    <dgm:pt modelId="{0971B982-781F-496B-951B-36F006413D1B}" type="sibTrans" cxnId="{425C4933-D5E9-40E6-9A0E-44A3FEF620B0}">
      <dgm:prSet/>
      <dgm:spPr/>
      <dgm:t>
        <a:bodyPr/>
        <a:lstStyle/>
        <a:p>
          <a:endParaRPr lang="en-GB"/>
        </a:p>
      </dgm:t>
    </dgm:pt>
    <dgm:pt modelId="{FE076F50-2ECC-4750-A9FC-DC0087ED4683}">
      <dgm:prSet phldrT="[Text]" custT="1"/>
      <dgm:spPr>
        <a:ln>
          <a:solidFill>
            <a:srgbClr val="4693AB"/>
          </a:solidFill>
        </a:ln>
      </dgm:spPr>
      <dgm:t>
        <a:bodyPr vert="horz" anchor="ctr" anchorCtr="0"/>
        <a:lstStyle/>
        <a:p>
          <a:r>
            <a:rPr lang="en-GB" sz="1600" dirty="0"/>
            <a:t>Economic </a:t>
          </a:r>
          <a:br>
            <a:rPr lang="en-GB" sz="1600" dirty="0"/>
          </a:br>
          <a:r>
            <a:rPr lang="en-GB" sz="1600" dirty="0"/>
            <a:t>costs</a:t>
          </a:r>
        </a:p>
      </dgm:t>
    </dgm:pt>
    <dgm:pt modelId="{62E40D84-EA1F-4E24-9465-A310AF608D22}" type="parTrans" cxnId="{DFB7E9D0-76DD-4C09-8F49-4DF996F2C4BA}">
      <dgm:prSet/>
      <dgm:spPr>
        <a:ln>
          <a:solidFill>
            <a:srgbClr val="4693AB"/>
          </a:solidFill>
        </a:ln>
      </dgm:spPr>
      <dgm:t>
        <a:bodyPr/>
        <a:lstStyle/>
        <a:p>
          <a:endParaRPr lang="en-GB"/>
        </a:p>
      </dgm:t>
    </dgm:pt>
    <dgm:pt modelId="{4C9F1CBF-FAA0-452D-AF2B-C26F6295EF9C}" type="sibTrans" cxnId="{DFB7E9D0-76DD-4C09-8F49-4DF996F2C4BA}">
      <dgm:prSet/>
      <dgm:spPr/>
      <dgm:t>
        <a:bodyPr/>
        <a:lstStyle/>
        <a:p>
          <a:endParaRPr lang="en-GB"/>
        </a:p>
      </dgm:t>
    </dgm:pt>
    <dgm:pt modelId="{B901BFE5-D910-49FD-84D1-9E7988D7AFAD}">
      <dgm:prSet phldrT="[Text]" custT="1"/>
      <dgm:spPr>
        <a:solidFill>
          <a:srgbClr val="4693AB"/>
        </a:solidFill>
      </dgm:spPr>
      <dgm:t>
        <a:bodyPr/>
        <a:lstStyle/>
        <a:p>
          <a:r>
            <a:rPr lang="en-GB" sz="1600" b="1" dirty="0"/>
            <a:t>Efficiency</a:t>
          </a:r>
        </a:p>
      </dgm:t>
    </dgm:pt>
    <dgm:pt modelId="{F713A164-642A-4655-B8F8-F621E60E7BEC}" type="parTrans" cxnId="{134EDA4C-E378-4216-A9E3-4F7BF506D9BE}">
      <dgm:prSet/>
      <dgm:spPr/>
      <dgm:t>
        <a:bodyPr/>
        <a:lstStyle/>
        <a:p>
          <a:endParaRPr lang="en-GB"/>
        </a:p>
      </dgm:t>
    </dgm:pt>
    <dgm:pt modelId="{4C41B383-10A4-4106-90EB-E39975FEA179}" type="sibTrans" cxnId="{134EDA4C-E378-4216-A9E3-4F7BF506D9BE}">
      <dgm:prSet/>
      <dgm:spPr/>
      <dgm:t>
        <a:bodyPr/>
        <a:lstStyle/>
        <a:p>
          <a:endParaRPr lang="en-GB"/>
        </a:p>
      </dgm:t>
    </dgm:pt>
    <dgm:pt modelId="{29213942-61CD-485C-9D18-D8BC953A0D21}">
      <dgm:prSet phldrT="[Text]" custT="1"/>
      <dgm:spPr>
        <a:solidFill>
          <a:srgbClr val="4693AB"/>
        </a:solidFill>
      </dgm:spPr>
      <dgm:t>
        <a:bodyPr/>
        <a:lstStyle/>
        <a:p>
          <a:r>
            <a:rPr lang="en-GB" sz="1600" b="1" dirty="0"/>
            <a:t>Priority setting</a:t>
          </a:r>
        </a:p>
      </dgm:t>
    </dgm:pt>
    <dgm:pt modelId="{684D7C2E-D98A-45E9-A87B-4AB86978B020}" type="parTrans" cxnId="{81693E03-B771-4B28-95BF-7BE8C12C2960}">
      <dgm:prSet/>
      <dgm:spPr/>
      <dgm:t>
        <a:bodyPr/>
        <a:lstStyle/>
        <a:p>
          <a:endParaRPr lang="en-GB"/>
        </a:p>
      </dgm:t>
    </dgm:pt>
    <dgm:pt modelId="{37FE19C0-D5C4-4E59-8889-0F80C3045508}" type="sibTrans" cxnId="{81693E03-B771-4B28-95BF-7BE8C12C2960}">
      <dgm:prSet/>
      <dgm:spPr/>
      <dgm:t>
        <a:bodyPr/>
        <a:lstStyle/>
        <a:p>
          <a:endParaRPr lang="en-GB"/>
        </a:p>
      </dgm:t>
    </dgm:pt>
    <dgm:pt modelId="{475DA71A-20FD-45E7-90D1-54AE83BA31BA}">
      <dgm:prSet phldrT="[Text]" custT="1"/>
      <dgm:spPr>
        <a:ln>
          <a:solidFill>
            <a:srgbClr val="4693AB"/>
          </a:solidFill>
        </a:ln>
      </dgm:spPr>
      <dgm:t>
        <a:bodyPr vert="horz" anchor="ctr" anchorCtr="0"/>
        <a:lstStyle/>
        <a:p>
          <a:r>
            <a:rPr lang="en-GB" sz="1600" dirty="0"/>
            <a:t>Economic </a:t>
          </a:r>
          <a:br>
            <a:rPr lang="en-GB" sz="1600" dirty="0"/>
          </a:br>
          <a:r>
            <a:rPr lang="en-GB" sz="1600" dirty="0"/>
            <a:t>costs</a:t>
          </a:r>
        </a:p>
      </dgm:t>
    </dgm:pt>
    <dgm:pt modelId="{7B5BCA0D-7745-4D92-8A66-10BF74E837AD}" type="parTrans" cxnId="{F82B5694-9E95-4114-9922-95810CB09DD6}">
      <dgm:prSet/>
      <dgm:spPr>
        <a:ln>
          <a:solidFill>
            <a:srgbClr val="4693AB"/>
          </a:solidFill>
        </a:ln>
      </dgm:spPr>
      <dgm:t>
        <a:bodyPr/>
        <a:lstStyle/>
        <a:p>
          <a:endParaRPr lang="en-GB"/>
        </a:p>
      </dgm:t>
    </dgm:pt>
    <dgm:pt modelId="{EF8DE4ED-9975-4B41-889D-E8E9E98BE968}" type="sibTrans" cxnId="{F82B5694-9E95-4114-9922-95810CB09DD6}">
      <dgm:prSet/>
      <dgm:spPr/>
      <dgm:t>
        <a:bodyPr/>
        <a:lstStyle/>
        <a:p>
          <a:endParaRPr lang="en-GB"/>
        </a:p>
      </dgm:t>
    </dgm:pt>
    <dgm:pt modelId="{4986491E-335A-45EE-B01B-9DF0EA918BAA}">
      <dgm:prSet phldrT="[Text]" custT="1"/>
      <dgm:spPr>
        <a:ln>
          <a:solidFill>
            <a:srgbClr val="4693AB"/>
          </a:solidFill>
        </a:ln>
      </dgm:spPr>
      <dgm:t>
        <a:bodyPr vert="horz" anchor="ctr" anchorCtr="0"/>
        <a:lstStyle/>
        <a:p>
          <a:r>
            <a:rPr lang="en-GB" sz="1600" dirty="0"/>
            <a:t>Economic </a:t>
          </a:r>
          <a:br>
            <a:rPr lang="en-GB" sz="1600" dirty="0"/>
          </a:br>
          <a:r>
            <a:rPr lang="en-GB" sz="1600" dirty="0"/>
            <a:t>costs</a:t>
          </a:r>
        </a:p>
      </dgm:t>
    </dgm:pt>
    <dgm:pt modelId="{749AB6DF-E2DF-4FD0-A3AA-068068BE7CE7}" type="parTrans" cxnId="{36BE3430-6E36-4B28-AEC3-130D88A89300}">
      <dgm:prSet/>
      <dgm:spPr>
        <a:ln>
          <a:solidFill>
            <a:srgbClr val="4693AB"/>
          </a:solidFill>
        </a:ln>
      </dgm:spPr>
      <dgm:t>
        <a:bodyPr/>
        <a:lstStyle/>
        <a:p>
          <a:endParaRPr lang="en-GB"/>
        </a:p>
      </dgm:t>
    </dgm:pt>
    <dgm:pt modelId="{202702DC-A7DE-47AD-8574-A6C724130141}" type="sibTrans" cxnId="{36BE3430-6E36-4B28-AEC3-130D88A89300}">
      <dgm:prSet/>
      <dgm:spPr/>
      <dgm:t>
        <a:bodyPr/>
        <a:lstStyle/>
        <a:p>
          <a:endParaRPr lang="en-GB"/>
        </a:p>
      </dgm:t>
    </dgm:pt>
    <dgm:pt modelId="{798369F3-6B4B-450E-AE58-59A3A1DA81FD}">
      <dgm:prSet phldrT="[Text]" custT="1"/>
      <dgm:spPr>
        <a:ln>
          <a:solidFill>
            <a:srgbClr val="4693AB"/>
          </a:solidFill>
        </a:ln>
      </dgm:spPr>
      <dgm:t>
        <a:bodyPr vert="horz" anchor="ctr" anchorCtr="0"/>
        <a:lstStyle/>
        <a:p>
          <a:r>
            <a:rPr lang="en-GB" sz="1600" dirty="0"/>
            <a:t>Financial </a:t>
          </a:r>
          <a:br>
            <a:rPr lang="en-GB" sz="1600" dirty="0"/>
          </a:br>
          <a:r>
            <a:rPr lang="en-GB" sz="1600" dirty="0"/>
            <a:t>costs</a:t>
          </a:r>
        </a:p>
      </dgm:t>
    </dgm:pt>
    <dgm:pt modelId="{8024AC5C-5171-46A9-A6D7-0AE3053F00A6}" type="parTrans" cxnId="{EA417EF0-3B52-4B6C-AB89-C71B09EBEA47}">
      <dgm:prSet/>
      <dgm:spPr>
        <a:ln>
          <a:solidFill>
            <a:srgbClr val="4693AB"/>
          </a:solidFill>
        </a:ln>
      </dgm:spPr>
      <dgm:t>
        <a:bodyPr/>
        <a:lstStyle/>
        <a:p>
          <a:endParaRPr lang="en-GB"/>
        </a:p>
      </dgm:t>
    </dgm:pt>
    <dgm:pt modelId="{D4833AA4-72E8-40FD-9849-B0F2F43E41BE}" type="sibTrans" cxnId="{EA417EF0-3B52-4B6C-AB89-C71B09EBEA47}">
      <dgm:prSet/>
      <dgm:spPr/>
      <dgm:t>
        <a:bodyPr/>
        <a:lstStyle/>
        <a:p>
          <a:endParaRPr lang="en-GB"/>
        </a:p>
      </dgm:t>
    </dgm:pt>
    <dgm:pt modelId="{97D838D4-0D21-497A-A062-C317C50D8AFB}">
      <dgm:prSet phldrT="[Text]" custT="1"/>
      <dgm:spPr>
        <a:ln>
          <a:solidFill>
            <a:srgbClr val="4693AB"/>
          </a:solidFill>
        </a:ln>
      </dgm:spPr>
      <dgm:t>
        <a:bodyPr vert="horz" lIns="114300" rIns="0" anchor="ctr" anchorCtr="0"/>
        <a:lstStyle/>
        <a:p>
          <a:pPr marL="109728" indent="-109728" algn="l">
            <a:buFont typeface="Wingdings" pitchFamily="2" charset="2"/>
            <a:buChar char="§"/>
          </a:pPr>
          <a:r>
            <a:rPr lang="en-GB" sz="1100" dirty="0"/>
            <a:t>Some funders require full economic costing</a:t>
          </a:r>
        </a:p>
      </dgm:t>
    </dgm:pt>
    <dgm:pt modelId="{3751586B-01C8-40F2-B022-8D4A9EEFF6DD}" type="parTrans" cxnId="{63018888-942C-4C13-964B-72C63DF2C080}">
      <dgm:prSet/>
      <dgm:spPr/>
      <dgm:t>
        <a:bodyPr/>
        <a:lstStyle/>
        <a:p>
          <a:endParaRPr lang="en-GB"/>
        </a:p>
      </dgm:t>
    </dgm:pt>
    <dgm:pt modelId="{8A5EDA60-FA50-4241-92F5-23A59467500E}" type="sibTrans" cxnId="{63018888-942C-4C13-964B-72C63DF2C080}">
      <dgm:prSet/>
      <dgm:spPr/>
      <dgm:t>
        <a:bodyPr/>
        <a:lstStyle/>
        <a:p>
          <a:endParaRPr lang="en-GB"/>
        </a:p>
      </dgm:t>
    </dgm:pt>
    <dgm:pt modelId="{F5446397-5440-434A-9645-57B0AAC79956}" type="pres">
      <dgm:prSet presAssocID="{317CF573-FBA7-45A9-B02B-BD0C09DD14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63C83B-9B3A-451C-89A0-37F3030BAD28}" type="pres">
      <dgm:prSet presAssocID="{9B9CC296-5AE5-4FFD-A2AF-83E9057AE470}" presName="root" presStyleCnt="0"/>
      <dgm:spPr/>
    </dgm:pt>
    <dgm:pt modelId="{5AB02B12-FB60-465C-B1E6-0383CF6592E4}" type="pres">
      <dgm:prSet presAssocID="{9B9CC296-5AE5-4FFD-A2AF-83E9057AE470}" presName="rootComposite" presStyleCnt="0"/>
      <dgm:spPr/>
    </dgm:pt>
    <dgm:pt modelId="{254AF506-BE3B-48DB-B7FB-CB0D6E370EBA}" type="pres">
      <dgm:prSet presAssocID="{9B9CC296-5AE5-4FFD-A2AF-83E9057AE470}" presName="rootText" presStyleLbl="node1" presStyleIdx="0" presStyleCnt="4" custScaleX="89652" custScaleY="51285"/>
      <dgm:spPr/>
    </dgm:pt>
    <dgm:pt modelId="{5FD3FD58-2C95-46BF-9FB6-DB64AD52970C}" type="pres">
      <dgm:prSet presAssocID="{9B9CC296-5AE5-4FFD-A2AF-83E9057AE470}" presName="rootConnector" presStyleLbl="node1" presStyleIdx="0" presStyleCnt="4"/>
      <dgm:spPr/>
    </dgm:pt>
    <dgm:pt modelId="{CE3CC827-890A-489A-A903-4DDA57C668AB}" type="pres">
      <dgm:prSet presAssocID="{9B9CC296-5AE5-4FFD-A2AF-83E9057AE470}" presName="childShape" presStyleCnt="0"/>
      <dgm:spPr/>
    </dgm:pt>
    <dgm:pt modelId="{24540487-482B-4891-A134-93C4AD4ACF32}" type="pres">
      <dgm:prSet presAssocID="{96B048A6-F3DE-4C51-AFE3-EF1D5445EAEC}" presName="Name13" presStyleLbl="parChTrans1D2" presStyleIdx="0" presStyleCnt="5"/>
      <dgm:spPr/>
    </dgm:pt>
    <dgm:pt modelId="{70E4D633-B414-43D9-9D02-82B9497B4EC9}" type="pres">
      <dgm:prSet presAssocID="{5BBBFF32-8CD9-48C9-8B81-3EE4D7C7C93E}" presName="childText" presStyleLbl="bgAcc1" presStyleIdx="0" presStyleCnt="5" custLinFactNeighborX="-255">
        <dgm:presLayoutVars>
          <dgm:bulletEnabled val="1"/>
        </dgm:presLayoutVars>
      </dgm:prSet>
      <dgm:spPr/>
    </dgm:pt>
    <dgm:pt modelId="{1076C804-256B-4EF4-8C6F-2005E4B42152}" type="pres">
      <dgm:prSet presAssocID="{BD114864-6132-414D-9FB9-CB72EF0C02EE}" presName="root" presStyleCnt="0"/>
      <dgm:spPr/>
    </dgm:pt>
    <dgm:pt modelId="{B33985EA-7939-47D8-A354-5C3F7DBC453C}" type="pres">
      <dgm:prSet presAssocID="{BD114864-6132-414D-9FB9-CB72EF0C02EE}" presName="rootComposite" presStyleCnt="0"/>
      <dgm:spPr/>
    </dgm:pt>
    <dgm:pt modelId="{1FE6C819-10EE-4B18-B16E-4877CEB2B63D}" type="pres">
      <dgm:prSet presAssocID="{BD114864-6132-414D-9FB9-CB72EF0C02EE}" presName="rootText" presStyleLbl="node1" presStyleIdx="1" presStyleCnt="4" custScaleX="89652" custScaleY="51285"/>
      <dgm:spPr/>
    </dgm:pt>
    <dgm:pt modelId="{5FD8A75D-1790-412E-9D7C-E4613286C53C}" type="pres">
      <dgm:prSet presAssocID="{BD114864-6132-414D-9FB9-CB72EF0C02EE}" presName="rootConnector" presStyleLbl="node1" presStyleIdx="1" presStyleCnt="4"/>
      <dgm:spPr/>
    </dgm:pt>
    <dgm:pt modelId="{9E2FEDC9-B8F8-4770-B78F-73B713693770}" type="pres">
      <dgm:prSet presAssocID="{BD114864-6132-414D-9FB9-CB72EF0C02EE}" presName="childShape" presStyleCnt="0"/>
      <dgm:spPr/>
    </dgm:pt>
    <dgm:pt modelId="{631AEC28-8DD0-4CB1-833F-0D850273CC2A}" type="pres">
      <dgm:prSet presAssocID="{62E40D84-EA1F-4E24-9465-A310AF608D22}" presName="Name13" presStyleLbl="parChTrans1D2" presStyleIdx="1" presStyleCnt="5"/>
      <dgm:spPr/>
    </dgm:pt>
    <dgm:pt modelId="{70E10F9E-6972-43DF-8022-EA557DC0BE71}" type="pres">
      <dgm:prSet presAssocID="{FE076F50-2ECC-4750-A9FC-DC0087ED4683}" presName="childText" presStyleLbl="bgAcc1" presStyleIdx="1" presStyleCnt="5">
        <dgm:presLayoutVars>
          <dgm:bulletEnabled val="1"/>
        </dgm:presLayoutVars>
      </dgm:prSet>
      <dgm:spPr/>
    </dgm:pt>
    <dgm:pt modelId="{3886907F-B48D-4009-B00A-D8989B750FD9}" type="pres">
      <dgm:prSet presAssocID="{8024AC5C-5171-46A9-A6D7-0AE3053F00A6}" presName="Name13" presStyleLbl="parChTrans1D2" presStyleIdx="2" presStyleCnt="5"/>
      <dgm:spPr/>
    </dgm:pt>
    <dgm:pt modelId="{883601DE-F57F-4EC3-A4D0-6865FB045ABD}" type="pres">
      <dgm:prSet presAssocID="{798369F3-6B4B-450E-AE58-59A3A1DA81FD}" presName="childText" presStyleLbl="bgAcc1" presStyleIdx="2" presStyleCnt="5" custLinFactNeighborY="-2532">
        <dgm:presLayoutVars>
          <dgm:bulletEnabled val="1"/>
        </dgm:presLayoutVars>
      </dgm:prSet>
      <dgm:spPr/>
    </dgm:pt>
    <dgm:pt modelId="{9B4B2DE5-C20D-4C2D-9A02-5B60D3367B32}" type="pres">
      <dgm:prSet presAssocID="{B901BFE5-D910-49FD-84D1-9E7988D7AFAD}" presName="root" presStyleCnt="0"/>
      <dgm:spPr/>
    </dgm:pt>
    <dgm:pt modelId="{1B9B5320-1B36-451A-B07E-6483305586A1}" type="pres">
      <dgm:prSet presAssocID="{B901BFE5-D910-49FD-84D1-9E7988D7AFAD}" presName="rootComposite" presStyleCnt="0"/>
      <dgm:spPr/>
    </dgm:pt>
    <dgm:pt modelId="{6A5954A3-D7F7-4FAD-9EEE-3F19FB2D7496}" type="pres">
      <dgm:prSet presAssocID="{B901BFE5-D910-49FD-84D1-9E7988D7AFAD}" presName="rootText" presStyleLbl="node1" presStyleIdx="2" presStyleCnt="4" custScaleX="89652" custScaleY="51285"/>
      <dgm:spPr/>
    </dgm:pt>
    <dgm:pt modelId="{B57CD3F8-4A1C-4A95-BD42-C2827FD50E38}" type="pres">
      <dgm:prSet presAssocID="{B901BFE5-D910-49FD-84D1-9E7988D7AFAD}" presName="rootConnector" presStyleLbl="node1" presStyleIdx="2" presStyleCnt="4"/>
      <dgm:spPr/>
    </dgm:pt>
    <dgm:pt modelId="{89DBDA68-495E-4C32-8300-D03BB43C0733}" type="pres">
      <dgm:prSet presAssocID="{B901BFE5-D910-49FD-84D1-9E7988D7AFAD}" presName="childShape" presStyleCnt="0"/>
      <dgm:spPr/>
    </dgm:pt>
    <dgm:pt modelId="{554612FF-A664-4266-826E-F94F521046D5}" type="pres">
      <dgm:prSet presAssocID="{7B5BCA0D-7745-4D92-8A66-10BF74E837AD}" presName="Name13" presStyleLbl="parChTrans1D2" presStyleIdx="3" presStyleCnt="5"/>
      <dgm:spPr/>
    </dgm:pt>
    <dgm:pt modelId="{419B8F06-DCC3-4400-A9BC-3AAAE19D8A54}" type="pres">
      <dgm:prSet presAssocID="{475DA71A-20FD-45E7-90D1-54AE83BA31BA}" presName="childText" presStyleLbl="bgAcc1" presStyleIdx="3" presStyleCnt="5">
        <dgm:presLayoutVars>
          <dgm:bulletEnabled val="1"/>
        </dgm:presLayoutVars>
      </dgm:prSet>
      <dgm:spPr/>
    </dgm:pt>
    <dgm:pt modelId="{3DAC7B11-6827-4ECF-97AB-120461FA0F98}" type="pres">
      <dgm:prSet presAssocID="{29213942-61CD-485C-9D18-D8BC953A0D21}" presName="root" presStyleCnt="0"/>
      <dgm:spPr/>
    </dgm:pt>
    <dgm:pt modelId="{C83AD407-8499-4553-9CB8-7E6FE40207E1}" type="pres">
      <dgm:prSet presAssocID="{29213942-61CD-485C-9D18-D8BC953A0D21}" presName="rootComposite" presStyleCnt="0"/>
      <dgm:spPr/>
    </dgm:pt>
    <dgm:pt modelId="{B892D573-AC9B-471C-9523-8C4DFAEBEFF4}" type="pres">
      <dgm:prSet presAssocID="{29213942-61CD-485C-9D18-D8BC953A0D21}" presName="rootText" presStyleLbl="node1" presStyleIdx="3" presStyleCnt="4" custScaleX="89652" custScaleY="51285"/>
      <dgm:spPr/>
    </dgm:pt>
    <dgm:pt modelId="{268490C7-A783-460F-AEEA-EFDF07283B89}" type="pres">
      <dgm:prSet presAssocID="{29213942-61CD-485C-9D18-D8BC953A0D21}" presName="rootConnector" presStyleLbl="node1" presStyleIdx="3" presStyleCnt="4"/>
      <dgm:spPr/>
    </dgm:pt>
    <dgm:pt modelId="{7A56509A-687D-4D86-BFE1-0A7B02597ECB}" type="pres">
      <dgm:prSet presAssocID="{29213942-61CD-485C-9D18-D8BC953A0D21}" presName="childShape" presStyleCnt="0"/>
      <dgm:spPr/>
    </dgm:pt>
    <dgm:pt modelId="{AE5396C4-6137-4284-A9F2-A149868FD03D}" type="pres">
      <dgm:prSet presAssocID="{749AB6DF-E2DF-4FD0-A3AA-068068BE7CE7}" presName="Name13" presStyleLbl="parChTrans1D2" presStyleIdx="4" presStyleCnt="5"/>
      <dgm:spPr/>
    </dgm:pt>
    <dgm:pt modelId="{30985F9E-910A-4711-BCD2-4409858242AB}" type="pres">
      <dgm:prSet presAssocID="{4986491E-335A-45EE-B01B-9DF0EA918BAA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D9061101-90EC-47B7-873C-0998DB2552E2}" srcId="{9B9CC296-5AE5-4FFD-A2AF-83E9057AE470}" destId="{5BBBFF32-8CD9-48C9-8B81-3EE4D7C7C93E}" srcOrd="0" destOrd="0" parTransId="{96B048A6-F3DE-4C51-AFE3-EF1D5445EAEC}" sibTransId="{E0E50111-FBDD-4989-BACD-AE8486DB62D1}"/>
    <dgm:cxn modelId="{81693E03-B771-4B28-95BF-7BE8C12C2960}" srcId="{317CF573-FBA7-45A9-B02B-BD0C09DD14CE}" destId="{29213942-61CD-485C-9D18-D8BC953A0D21}" srcOrd="3" destOrd="0" parTransId="{684D7C2E-D98A-45E9-A87B-4AB86978B020}" sibTransId="{37FE19C0-D5C4-4E59-8889-0F80C3045508}"/>
    <dgm:cxn modelId="{63381807-414C-4DAB-8326-44AEC2F9DA1F}" type="presOf" srcId="{4986491E-335A-45EE-B01B-9DF0EA918BAA}" destId="{30985F9E-910A-4711-BCD2-4409858242AB}" srcOrd="0" destOrd="0" presId="urn:microsoft.com/office/officeart/2005/8/layout/hierarchy3"/>
    <dgm:cxn modelId="{2BEEFC0F-B852-4AF0-A43C-D5C9F218153E}" type="presOf" srcId="{749AB6DF-E2DF-4FD0-A3AA-068068BE7CE7}" destId="{AE5396C4-6137-4284-A9F2-A149868FD03D}" srcOrd="0" destOrd="0" presId="urn:microsoft.com/office/officeart/2005/8/layout/hierarchy3"/>
    <dgm:cxn modelId="{2C595726-D212-4B62-B283-E47A7673D35E}" type="presOf" srcId="{FE076F50-2ECC-4750-A9FC-DC0087ED4683}" destId="{70E10F9E-6972-43DF-8022-EA557DC0BE71}" srcOrd="0" destOrd="0" presId="urn:microsoft.com/office/officeart/2005/8/layout/hierarchy3"/>
    <dgm:cxn modelId="{47E04B2A-448D-41A9-AB55-720DD023182C}" type="presOf" srcId="{29213942-61CD-485C-9D18-D8BC953A0D21}" destId="{B892D573-AC9B-471C-9523-8C4DFAEBEFF4}" srcOrd="0" destOrd="0" presId="urn:microsoft.com/office/officeart/2005/8/layout/hierarchy3"/>
    <dgm:cxn modelId="{0D1D9D2F-4193-409C-B9E1-D75C0A8C33AC}" type="presOf" srcId="{317CF573-FBA7-45A9-B02B-BD0C09DD14CE}" destId="{F5446397-5440-434A-9645-57B0AAC79956}" srcOrd="0" destOrd="0" presId="urn:microsoft.com/office/officeart/2005/8/layout/hierarchy3"/>
    <dgm:cxn modelId="{36BE3430-6E36-4B28-AEC3-130D88A89300}" srcId="{29213942-61CD-485C-9D18-D8BC953A0D21}" destId="{4986491E-335A-45EE-B01B-9DF0EA918BAA}" srcOrd="0" destOrd="0" parTransId="{749AB6DF-E2DF-4FD0-A3AA-068068BE7CE7}" sibTransId="{202702DC-A7DE-47AD-8574-A6C724130141}"/>
    <dgm:cxn modelId="{5C246033-D9CF-462D-9FD8-401C614E7EEC}" type="presOf" srcId="{96B048A6-F3DE-4C51-AFE3-EF1D5445EAEC}" destId="{24540487-482B-4891-A134-93C4AD4ACF32}" srcOrd="0" destOrd="0" presId="urn:microsoft.com/office/officeart/2005/8/layout/hierarchy3"/>
    <dgm:cxn modelId="{425C4933-D5E9-40E6-9A0E-44A3FEF620B0}" srcId="{317CF573-FBA7-45A9-B02B-BD0C09DD14CE}" destId="{BD114864-6132-414D-9FB9-CB72EF0C02EE}" srcOrd="1" destOrd="0" parTransId="{C3508482-6ABC-4357-971D-6EE4860D8FA5}" sibTransId="{0971B982-781F-496B-951B-36F006413D1B}"/>
    <dgm:cxn modelId="{E6231636-BD75-49C9-84EF-1B43D18521FB}" type="presOf" srcId="{62E40D84-EA1F-4E24-9465-A310AF608D22}" destId="{631AEC28-8DD0-4CB1-833F-0D850273CC2A}" srcOrd="0" destOrd="0" presId="urn:microsoft.com/office/officeart/2005/8/layout/hierarchy3"/>
    <dgm:cxn modelId="{134EDA4C-E378-4216-A9E3-4F7BF506D9BE}" srcId="{317CF573-FBA7-45A9-B02B-BD0C09DD14CE}" destId="{B901BFE5-D910-49FD-84D1-9E7988D7AFAD}" srcOrd="2" destOrd="0" parTransId="{F713A164-642A-4655-B8F8-F621E60E7BEC}" sibTransId="{4C41B383-10A4-4106-90EB-E39975FEA179}"/>
    <dgm:cxn modelId="{AD3CAD7C-B11B-4DC8-B02C-7F701519A8D8}" type="presOf" srcId="{BD114864-6132-414D-9FB9-CB72EF0C02EE}" destId="{5FD8A75D-1790-412E-9D7C-E4613286C53C}" srcOrd="1" destOrd="0" presId="urn:microsoft.com/office/officeart/2005/8/layout/hierarchy3"/>
    <dgm:cxn modelId="{63018888-942C-4C13-964B-72C63DF2C080}" srcId="{5BBBFF32-8CD9-48C9-8B81-3EE4D7C7C93E}" destId="{97D838D4-0D21-497A-A062-C317C50D8AFB}" srcOrd="0" destOrd="0" parTransId="{3751586B-01C8-40F2-B022-8D4A9EEFF6DD}" sibTransId="{8A5EDA60-FA50-4241-92F5-23A59467500E}"/>
    <dgm:cxn modelId="{2871C18A-D7BA-424F-974A-FF7E8365CA73}" type="presOf" srcId="{9B9CC296-5AE5-4FFD-A2AF-83E9057AE470}" destId="{254AF506-BE3B-48DB-B7FB-CB0D6E370EBA}" srcOrd="0" destOrd="0" presId="urn:microsoft.com/office/officeart/2005/8/layout/hierarchy3"/>
    <dgm:cxn modelId="{6E354593-9873-4E0A-8361-F7100B2AFA70}" type="presOf" srcId="{9B9CC296-5AE5-4FFD-A2AF-83E9057AE470}" destId="{5FD3FD58-2C95-46BF-9FB6-DB64AD52970C}" srcOrd="1" destOrd="0" presId="urn:microsoft.com/office/officeart/2005/8/layout/hierarchy3"/>
    <dgm:cxn modelId="{F82B5694-9E95-4114-9922-95810CB09DD6}" srcId="{B901BFE5-D910-49FD-84D1-9E7988D7AFAD}" destId="{475DA71A-20FD-45E7-90D1-54AE83BA31BA}" srcOrd="0" destOrd="0" parTransId="{7B5BCA0D-7745-4D92-8A66-10BF74E837AD}" sibTransId="{EF8DE4ED-9975-4B41-889D-E8E9E98BE968}"/>
    <dgm:cxn modelId="{E32E0495-A349-4A6E-9EBB-52D248CE73B2}" type="presOf" srcId="{5BBBFF32-8CD9-48C9-8B81-3EE4D7C7C93E}" destId="{70E4D633-B414-43D9-9D02-82B9497B4EC9}" srcOrd="0" destOrd="0" presId="urn:microsoft.com/office/officeart/2005/8/layout/hierarchy3"/>
    <dgm:cxn modelId="{5CCDC3A0-BEE2-4277-ADC0-3313D1EFDB89}" type="presOf" srcId="{B901BFE5-D910-49FD-84D1-9E7988D7AFAD}" destId="{B57CD3F8-4A1C-4A95-BD42-C2827FD50E38}" srcOrd="1" destOrd="0" presId="urn:microsoft.com/office/officeart/2005/8/layout/hierarchy3"/>
    <dgm:cxn modelId="{C1D547AA-DD90-4983-BE1C-70DF8F6C2689}" type="presOf" srcId="{798369F3-6B4B-450E-AE58-59A3A1DA81FD}" destId="{883601DE-F57F-4EC3-A4D0-6865FB045ABD}" srcOrd="0" destOrd="0" presId="urn:microsoft.com/office/officeart/2005/8/layout/hierarchy3"/>
    <dgm:cxn modelId="{DD8599C9-0951-4A6D-83F3-B06B5E0A116A}" type="presOf" srcId="{7B5BCA0D-7745-4D92-8A66-10BF74E837AD}" destId="{554612FF-A664-4266-826E-F94F521046D5}" srcOrd="0" destOrd="0" presId="urn:microsoft.com/office/officeart/2005/8/layout/hierarchy3"/>
    <dgm:cxn modelId="{A746E1C9-C75B-4A08-B838-EABF3A0445FA}" srcId="{317CF573-FBA7-45A9-B02B-BD0C09DD14CE}" destId="{9B9CC296-5AE5-4FFD-A2AF-83E9057AE470}" srcOrd="0" destOrd="0" parTransId="{F480E1FE-19EA-47C2-8749-C324485318A0}" sibTransId="{4FE81B61-6959-44FB-BE7F-F085066FA3EA}"/>
    <dgm:cxn modelId="{4C21C2CB-2E92-4318-B6FF-1E674F6290E2}" type="presOf" srcId="{BD114864-6132-414D-9FB9-CB72EF0C02EE}" destId="{1FE6C819-10EE-4B18-B16E-4877CEB2B63D}" srcOrd="0" destOrd="0" presId="urn:microsoft.com/office/officeart/2005/8/layout/hierarchy3"/>
    <dgm:cxn modelId="{E06CE5D0-97DF-4CAC-B7FF-C5E63DD64A62}" type="presOf" srcId="{8024AC5C-5171-46A9-A6D7-0AE3053F00A6}" destId="{3886907F-B48D-4009-B00A-D8989B750FD9}" srcOrd="0" destOrd="0" presId="urn:microsoft.com/office/officeart/2005/8/layout/hierarchy3"/>
    <dgm:cxn modelId="{DFB7E9D0-76DD-4C09-8F49-4DF996F2C4BA}" srcId="{BD114864-6132-414D-9FB9-CB72EF0C02EE}" destId="{FE076F50-2ECC-4750-A9FC-DC0087ED4683}" srcOrd="0" destOrd="0" parTransId="{62E40D84-EA1F-4E24-9465-A310AF608D22}" sibTransId="{4C9F1CBF-FAA0-452D-AF2B-C26F6295EF9C}"/>
    <dgm:cxn modelId="{0B79CDD4-82A6-4B21-BDFB-021222DA1E28}" type="presOf" srcId="{B901BFE5-D910-49FD-84D1-9E7988D7AFAD}" destId="{6A5954A3-D7F7-4FAD-9EEE-3F19FB2D7496}" srcOrd="0" destOrd="0" presId="urn:microsoft.com/office/officeart/2005/8/layout/hierarchy3"/>
    <dgm:cxn modelId="{06B83ADE-F3E7-45F2-9927-C9F5FE227914}" type="presOf" srcId="{29213942-61CD-485C-9D18-D8BC953A0D21}" destId="{268490C7-A783-460F-AEEA-EFDF07283B89}" srcOrd="1" destOrd="0" presId="urn:microsoft.com/office/officeart/2005/8/layout/hierarchy3"/>
    <dgm:cxn modelId="{0573B0E5-F269-45FE-8538-D99F1453ECFA}" type="presOf" srcId="{475DA71A-20FD-45E7-90D1-54AE83BA31BA}" destId="{419B8F06-DCC3-4400-A9BC-3AAAE19D8A54}" srcOrd="0" destOrd="0" presId="urn:microsoft.com/office/officeart/2005/8/layout/hierarchy3"/>
    <dgm:cxn modelId="{5E4E8CE7-3A78-4A41-827A-560B93263638}" type="presOf" srcId="{97D838D4-0D21-497A-A062-C317C50D8AFB}" destId="{70E4D633-B414-43D9-9D02-82B9497B4EC9}" srcOrd="0" destOrd="1" presId="urn:microsoft.com/office/officeart/2005/8/layout/hierarchy3"/>
    <dgm:cxn modelId="{EA417EF0-3B52-4B6C-AB89-C71B09EBEA47}" srcId="{BD114864-6132-414D-9FB9-CB72EF0C02EE}" destId="{798369F3-6B4B-450E-AE58-59A3A1DA81FD}" srcOrd="1" destOrd="0" parTransId="{8024AC5C-5171-46A9-A6D7-0AE3053F00A6}" sibTransId="{D4833AA4-72E8-40FD-9849-B0F2F43E41BE}"/>
    <dgm:cxn modelId="{F0F6319B-9D57-4CD5-B48B-CF57FDF1A3F0}" type="presParOf" srcId="{F5446397-5440-434A-9645-57B0AAC79956}" destId="{CA63C83B-9B3A-451C-89A0-37F3030BAD28}" srcOrd="0" destOrd="0" presId="urn:microsoft.com/office/officeart/2005/8/layout/hierarchy3"/>
    <dgm:cxn modelId="{56C555E9-6604-47F6-9C44-B521F0AAB1A0}" type="presParOf" srcId="{CA63C83B-9B3A-451C-89A0-37F3030BAD28}" destId="{5AB02B12-FB60-465C-B1E6-0383CF6592E4}" srcOrd="0" destOrd="0" presId="urn:microsoft.com/office/officeart/2005/8/layout/hierarchy3"/>
    <dgm:cxn modelId="{AFB282EF-B090-42C3-8D74-71EE23AE7A6E}" type="presParOf" srcId="{5AB02B12-FB60-465C-B1E6-0383CF6592E4}" destId="{254AF506-BE3B-48DB-B7FB-CB0D6E370EBA}" srcOrd="0" destOrd="0" presId="urn:microsoft.com/office/officeart/2005/8/layout/hierarchy3"/>
    <dgm:cxn modelId="{31A3F641-CF55-4A38-8F2B-AB4CFB9781E6}" type="presParOf" srcId="{5AB02B12-FB60-465C-B1E6-0383CF6592E4}" destId="{5FD3FD58-2C95-46BF-9FB6-DB64AD52970C}" srcOrd="1" destOrd="0" presId="urn:microsoft.com/office/officeart/2005/8/layout/hierarchy3"/>
    <dgm:cxn modelId="{70A19DD9-8E79-4505-98D9-4324BEEE9533}" type="presParOf" srcId="{CA63C83B-9B3A-451C-89A0-37F3030BAD28}" destId="{CE3CC827-890A-489A-A903-4DDA57C668AB}" srcOrd="1" destOrd="0" presId="urn:microsoft.com/office/officeart/2005/8/layout/hierarchy3"/>
    <dgm:cxn modelId="{8206AE81-0ECE-4A90-90B0-2A26427DCFCB}" type="presParOf" srcId="{CE3CC827-890A-489A-A903-4DDA57C668AB}" destId="{24540487-482B-4891-A134-93C4AD4ACF32}" srcOrd="0" destOrd="0" presId="urn:microsoft.com/office/officeart/2005/8/layout/hierarchy3"/>
    <dgm:cxn modelId="{9D2031F8-418F-42E5-BDA0-01832D08D719}" type="presParOf" srcId="{CE3CC827-890A-489A-A903-4DDA57C668AB}" destId="{70E4D633-B414-43D9-9D02-82B9497B4EC9}" srcOrd="1" destOrd="0" presId="urn:microsoft.com/office/officeart/2005/8/layout/hierarchy3"/>
    <dgm:cxn modelId="{FCAE99FC-3D09-42FA-B364-77E28393A5BF}" type="presParOf" srcId="{F5446397-5440-434A-9645-57B0AAC79956}" destId="{1076C804-256B-4EF4-8C6F-2005E4B42152}" srcOrd="1" destOrd="0" presId="urn:microsoft.com/office/officeart/2005/8/layout/hierarchy3"/>
    <dgm:cxn modelId="{1C846719-AACE-447F-B25E-1273A4ED7DBB}" type="presParOf" srcId="{1076C804-256B-4EF4-8C6F-2005E4B42152}" destId="{B33985EA-7939-47D8-A354-5C3F7DBC453C}" srcOrd="0" destOrd="0" presId="urn:microsoft.com/office/officeart/2005/8/layout/hierarchy3"/>
    <dgm:cxn modelId="{BACBA9C0-ABDC-47E8-B06E-B480D3E08BEE}" type="presParOf" srcId="{B33985EA-7939-47D8-A354-5C3F7DBC453C}" destId="{1FE6C819-10EE-4B18-B16E-4877CEB2B63D}" srcOrd="0" destOrd="0" presId="urn:microsoft.com/office/officeart/2005/8/layout/hierarchy3"/>
    <dgm:cxn modelId="{EEA5B097-6505-4FE5-94A8-982B50E5251E}" type="presParOf" srcId="{B33985EA-7939-47D8-A354-5C3F7DBC453C}" destId="{5FD8A75D-1790-412E-9D7C-E4613286C53C}" srcOrd="1" destOrd="0" presId="urn:microsoft.com/office/officeart/2005/8/layout/hierarchy3"/>
    <dgm:cxn modelId="{1FFCE65D-7151-4D96-8C83-637809D1A9D2}" type="presParOf" srcId="{1076C804-256B-4EF4-8C6F-2005E4B42152}" destId="{9E2FEDC9-B8F8-4770-B78F-73B713693770}" srcOrd="1" destOrd="0" presId="urn:microsoft.com/office/officeart/2005/8/layout/hierarchy3"/>
    <dgm:cxn modelId="{0008ABD7-51F7-4B2E-AB23-89A4AD8E105D}" type="presParOf" srcId="{9E2FEDC9-B8F8-4770-B78F-73B713693770}" destId="{631AEC28-8DD0-4CB1-833F-0D850273CC2A}" srcOrd="0" destOrd="0" presId="urn:microsoft.com/office/officeart/2005/8/layout/hierarchy3"/>
    <dgm:cxn modelId="{BE75393B-45C5-4C94-945B-9E4132623E7B}" type="presParOf" srcId="{9E2FEDC9-B8F8-4770-B78F-73B713693770}" destId="{70E10F9E-6972-43DF-8022-EA557DC0BE71}" srcOrd="1" destOrd="0" presId="urn:microsoft.com/office/officeart/2005/8/layout/hierarchy3"/>
    <dgm:cxn modelId="{F3A67EFC-E6E0-43B5-ACF1-6F2626186DC9}" type="presParOf" srcId="{9E2FEDC9-B8F8-4770-B78F-73B713693770}" destId="{3886907F-B48D-4009-B00A-D8989B750FD9}" srcOrd="2" destOrd="0" presId="urn:microsoft.com/office/officeart/2005/8/layout/hierarchy3"/>
    <dgm:cxn modelId="{0C1261B2-E956-478A-B47B-8E84E5E0231B}" type="presParOf" srcId="{9E2FEDC9-B8F8-4770-B78F-73B713693770}" destId="{883601DE-F57F-4EC3-A4D0-6865FB045ABD}" srcOrd="3" destOrd="0" presId="urn:microsoft.com/office/officeart/2005/8/layout/hierarchy3"/>
    <dgm:cxn modelId="{FEC48035-3D18-41DB-AE7E-1E3AC782698C}" type="presParOf" srcId="{F5446397-5440-434A-9645-57B0AAC79956}" destId="{9B4B2DE5-C20D-4C2D-9A02-5B60D3367B32}" srcOrd="2" destOrd="0" presId="urn:microsoft.com/office/officeart/2005/8/layout/hierarchy3"/>
    <dgm:cxn modelId="{9A79A81F-DF96-4325-820E-0F48E1017140}" type="presParOf" srcId="{9B4B2DE5-C20D-4C2D-9A02-5B60D3367B32}" destId="{1B9B5320-1B36-451A-B07E-6483305586A1}" srcOrd="0" destOrd="0" presId="urn:microsoft.com/office/officeart/2005/8/layout/hierarchy3"/>
    <dgm:cxn modelId="{FA3081DC-8D1D-4C82-A720-B403FF8D54B8}" type="presParOf" srcId="{1B9B5320-1B36-451A-B07E-6483305586A1}" destId="{6A5954A3-D7F7-4FAD-9EEE-3F19FB2D7496}" srcOrd="0" destOrd="0" presId="urn:microsoft.com/office/officeart/2005/8/layout/hierarchy3"/>
    <dgm:cxn modelId="{0817DB62-9B29-42CC-911F-23B477A4624E}" type="presParOf" srcId="{1B9B5320-1B36-451A-B07E-6483305586A1}" destId="{B57CD3F8-4A1C-4A95-BD42-C2827FD50E38}" srcOrd="1" destOrd="0" presId="urn:microsoft.com/office/officeart/2005/8/layout/hierarchy3"/>
    <dgm:cxn modelId="{3D1131D7-6DB8-4B2E-8FF8-D8AB20CC89EB}" type="presParOf" srcId="{9B4B2DE5-C20D-4C2D-9A02-5B60D3367B32}" destId="{89DBDA68-495E-4C32-8300-D03BB43C0733}" srcOrd="1" destOrd="0" presId="urn:microsoft.com/office/officeart/2005/8/layout/hierarchy3"/>
    <dgm:cxn modelId="{1CD4002B-2DFF-4313-AD97-C89D28783429}" type="presParOf" srcId="{89DBDA68-495E-4C32-8300-D03BB43C0733}" destId="{554612FF-A664-4266-826E-F94F521046D5}" srcOrd="0" destOrd="0" presId="urn:microsoft.com/office/officeart/2005/8/layout/hierarchy3"/>
    <dgm:cxn modelId="{170134D3-E73D-4F74-A40F-9CF8F78AC924}" type="presParOf" srcId="{89DBDA68-495E-4C32-8300-D03BB43C0733}" destId="{419B8F06-DCC3-4400-A9BC-3AAAE19D8A54}" srcOrd="1" destOrd="0" presId="urn:microsoft.com/office/officeart/2005/8/layout/hierarchy3"/>
    <dgm:cxn modelId="{962C8006-52C7-41F9-8F5A-85FCDD7DC1D6}" type="presParOf" srcId="{F5446397-5440-434A-9645-57B0AAC79956}" destId="{3DAC7B11-6827-4ECF-97AB-120461FA0F98}" srcOrd="3" destOrd="0" presId="urn:microsoft.com/office/officeart/2005/8/layout/hierarchy3"/>
    <dgm:cxn modelId="{D9520040-7B5E-4292-A500-9CA8ADAA871B}" type="presParOf" srcId="{3DAC7B11-6827-4ECF-97AB-120461FA0F98}" destId="{C83AD407-8499-4553-9CB8-7E6FE40207E1}" srcOrd="0" destOrd="0" presId="urn:microsoft.com/office/officeart/2005/8/layout/hierarchy3"/>
    <dgm:cxn modelId="{2E2263B2-E096-4B8F-9EF5-2D85D23DDD73}" type="presParOf" srcId="{C83AD407-8499-4553-9CB8-7E6FE40207E1}" destId="{B892D573-AC9B-471C-9523-8C4DFAEBEFF4}" srcOrd="0" destOrd="0" presId="urn:microsoft.com/office/officeart/2005/8/layout/hierarchy3"/>
    <dgm:cxn modelId="{2572D113-6CC4-4F7A-879F-BE3D41CBBBE9}" type="presParOf" srcId="{C83AD407-8499-4553-9CB8-7E6FE40207E1}" destId="{268490C7-A783-460F-AEEA-EFDF07283B89}" srcOrd="1" destOrd="0" presId="urn:microsoft.com/office/officeart/2005/8/layout/hierarchy3"/>
    <dgm:cxn modelId="{CB44E79C-D737-4553-9540-1144EADF4169}" type="presParOf" srcId="{3DAC7B11-6827-4ECF-97AB-120461FA0F98}" destId="{7A56509A-687D-4D86-BFE1-0A7B02597ECB}" srcOrd="1" destOrd="0" presId="urn:microsoft.com/office/officeart/2005/8/layout/hierarchy3"/>
    <dgm:cxn modelId="{07BDEE5E-9423-4077-8409-9CB2E786CA78}" type="presParOf" srcId="{7A56509A-687D-4D86-BFE1-0A7B02597ECB}" destId="{AE5396C4-6137-4284-A9F2-A149868FD03D}" srcOrd="0" destOrd="0" presId="urn:microsoft.com/office/officeart/2005/8/layout/hierarchy3"/>
    <dgm:cxn modelId="{F4948B8A-FB96-4E18-829E-DC187515E712}" type="presParOf" srcId="{7A56509A-687D-4D86-BFE1-0A7B02597ECB}" destId="{30985F9E-910A-4711-BCD2-4409858242A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FE9F0A-77EA-480F-8A47-DC2E9E96EAB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397AB5-00FC-4FE5-BC9B-B312A6468048}">
      <dgm:prSet phldrT="[Text]" custT="1"/>
      <dgm:spPr>
        <a:solidFill>
          <a:srgbClr val="0C6BAB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100" b="1" dirty="0"/>
            <a:t>Analyse and present results</a:t>
          </a:r>
        </a:p>
      </dgm:t>
    </dgm:pt>
    <dgm:pt modelId="{78292B06-8C17-4A44-B9A9-EFC2F9C13E1E}" type="parTrans" cxnId="{F49B4F65-724A-4D52-879D-EF973B02BE63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BE56EB27-175B-44BF-9E5B-6AC45D8FC95E}" type="sibTrans" cxnId="{F49B4F65-724A-4D52-879D-EF973B02BE63}">
      <dgm:prSet/>
      <dgm:spPr/>
      <dgm:t>
        <a:bodyPr/>
        <a:lstStyle/>
        <a:p>
          <a:endParaRPr lang="en-GB"/>
        </a:p>
      </dgm:t>
    </dgm:pt>
    <dgm:pt modelId="{A1AF02D4-60FB-45BB-9A06-75CCC1F6D41D}">
      <dgm:prSet phldrT="[Text]" custT="1"/>
      <dgm:spPr>
        <a:solidFill>
          <a:srgbClr val="0C6BA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Principles </a:t>
          </a:r>
          <a:br>
            <a:rPr lang="en-GB" sz="1600" b="1" dirty="0"/>
          </a:br>
          <a:r>
            <a:rPr lang="en-GB" sz="1600" b="1" dirty="0"/>
            <a:t>of Costing</a:t>
          </a:r>
        </a:p>
      </dgm:t>
    </dgm:pt>
    <dgm:pt modelId="{D0A1EB41-411E-472B-A5E4-1E4A26C775B0}" type="parTrans" cxnId="{7B483F42-57CD-4518-8CE7-3F675C0DEFFF}">
      <dgm:prSet/>
      <dgm:spPr/>
      <dgm:t>
        <a:bodyPr/>
        <a:lstStyle/>
        <a:p>
          <a:endParaRPr lang="en-GB"/>
        </a:p>
      </dgm:t>
    </dgm:pt>
    <dgm:pt modelId="{00F12962-D969-4193-B2BE-7743896185EB}" type="sibTrans" cxnId="{7B483F42-57CD-4518-8CE7-3F675C0DEFFF}">
      <dgm:prSet/>
      <dgm:spPr/>
      <dgm:t>
        <a:bodyPr/>
        <a:lstStyle/>
        <a:p>
          <a:endParaRPr lang="en-GB"/>
        </a:p>
      </dgm:t>
    </dgm:pt>
    <dgm:pt modelId="{BA82EEE4-C79B-437D-B756-51F79D5566CC}">
      <dgm:prSet phldrT="[Text]" custT="1"/>
      <dgm:spPr>
        <a:solidFill>
          <a:srgbClr val="0C6B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Study Design</a:t>
          </a:r>
        </a:p>
      </dgm:t>
    </dgm:pt>
    <dgm:pt modelId="{85D72742-6C28-4B88-8A12-02BE257146F6}" type="parTrans" cxnId="{6C944BD1-D595-49FD-B01E-736FCA6DABE4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4E0B119E-FA2C-4879-A19E-60ED94E176F2}" type="sibTrans" cxnId="{6C944BD1-D595-49FD-B01E-736FCA6DABE4}">
      <dgm:prSet/>
      <dgm:spPr/>
      <dgm:t>
        <a:bodyPr/>
        <a:lstStyle/>
        <a:p>
          <a:endParaRPr lang="en-GB"/>
        </a:p>
      </dgm:t>
    </dgm:pt>
    <dgm:pt modelId="{B6AABF38-61FC-4405-9AEC-38F1D479FB97}">
      <dgm:prSet phldrT="[Text]" custT="1"/>
      <dgm:spPr>
        <a:solidFill>
          <a:srgbClr val="0C6B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Value resources </a:t>
          </a:r>
          <a:br>
            <a:rPr lang="en-GB" sz="1100" b="1" dirty="0"/>
          </a:br>
          <a:r>
            <a:rPr lang="en-GB" sz="1100" b="1" dirty="0"/>
            <a:t>used</a:t>
          </a:r>
        </a:p>
      </dgm:t>
    </dgm:pt>
    <dgm:pt modelId="{170C3077-6F25-42E1-9915-2449C9D4A8E8}" type="sibTrans" cxnId="{EF2AB8AC-F848-41FA-A1E0-1958C07D990C}">
      <dgm:prSet/>
      <dgm:spPr/>
      <dgm:t>
        <a:bodyPr/>
        <a:lstStyle/>
        <a:p>
          <a:endParaRPr lang="en-GB"/>
        </a:p>
      </dgm:t>
    </dgm:pt>
    <dgm:pt modelId="{F61F0A2B-2E4E-4A80-8288-20A917D449DC}" type="parTrans" cxnId="{EF2AB8AC-F848-41FA-A1E0-1958C07D990C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8A021F33-5463-4C5F-8E40-8C0485393526}">
      <dgm:prSet custT="1"/>
      <dgm:spPr>
        <a:solidFill>
          <a:srgbClr val="4693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Measure resource use</a:t>
          </a:r>
        </a:p>
      </dgm:t>
    </dgm:pt>
    <dgm:pt modelId="{56AAFDA1-FAD7-46E0-AC05-F49B0F9CC1E3}" type="parTrans" cxnId="{4961FCCD-2AB0-4C40-AB32-1EC59C14A46C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4E24100F-0372-4988-A364-96DB462184F0}" type="sibTrans" cxnId="{4961FCCD-2AB0-4C40-AB32-1EC59C14A46C}">
      <dgm:prSet/>
      <dgm:spPr/>
      <dgm:t>
        <a:bodyPr/>
        <a:lstStyle/>
        <a:p>
          <a:endParaRPr lang="en-GB"/>
        </a:p>
      </dgm:t>
    </dgm:pt>
    <dgm:pt modelId="{0431E7D1-A5DF-D646-9AEE-02C00E28F3EB}" type="pres">
      <dgm:prSet presAssocID="{9CFE9F0A-77EA-480F-8A47-DC2E9E96EA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3B258D-5741-384B-9E5D-039CB17BD74A}" type="pres">
      <dgm:prSet presAssocID="{A1AF02D4-60FB-45BB-9A06-75CCC1F6D41D}" presName="centerShape" presStyleLbl="node0" presStyleIdx="0" presStyleCnt="1" custScaleX="123200" custScaleY="123200"/>
      <dgm:spPr/>
    </dgm:pt>
    <dgm:pt modelId="{6972E9F9-E45F-1742-8D7A-DC690E07ABAE}" type="pres">
      <dgm:prSet presAssocID="{85D72742-6C28-4B88-8A12-02BE257146F6}" presName="Name9" presStyleLbl="parChTrans1D2" presStyleIdx="0" presStyleCnt="4"/>
      <dgm:spPr/>
    </dgm:pt>
    <dgm:pt modelId="{422CACD1-80FC-2748-A342-7EA08001ABCF}" type="pres">
      <dgm:prSet presAssocID="{85D72742-6C28-4B88-8A12-02BE257146F6}" presName="connTx" presStyleLbl="parChTrans1D2" presStyleIdx="0" presStyleCnt="4"/>
      <dgm:spPr/>
    </dgm:pt>
    <dgm:pt modelId="{E25B263E-C255-FC49-8016-BEC7544BD3EF}" type="pres">
      <dgm:prSet presAssocID="{BA82EEE4-C79B-437D-B756-51F79D5566CC}" presName="node" presStyleLbl="node1" presStyleIdx="0" presStyleCnt="4">
        <dgm:presLayoutVars>
          <dgm:bulletEnabled val="1"/>
        </dgm:presLayoutVars>
      </dgm:prSet>
      <dgm:spPr/>
    </dgm:pt>
    <dgm:pt modelId="{21518193-A028-464F-A589-D36F551E19BE}" type="pres">
      <dgm:prSet presAssocID="{56AAFDA1-FAD7-46E0-AC05-F49B0F9CC1E3}" presName="Name9" presStyleLbl="parChTrans1D2" presStyleIdx="1" presStyleCnt="4"/>
      <dgm:spPr/>
    </dgm:pt>
    <dgm:pt modelId="{61AF229C-93A0-F84B-A485-86D234A2A960}" type="pres">
      <dgm:prSet presAssocID="{56AAFDA1-FAD7-46E0-AC05-F49B0F9CC1E3}" presName="connTx" presStyleLbl="parChTrans1D2" presStyleIdx="1" presStyleCnt="4"/>
      <dgm:spPr/>
    </dgm:pt>
    <dgm:pt modelId="{1A46E91E-3B21-BD43-A706-1202FBA82879}" type="pres">
      <dgm:prSet presAssocID="{8A021F33-5463-4C5F-8E40-8C0485393526}" presName="node" presStyleLbl="node1" presStyleIdx="1" presStyleCnt="4">
        <dgm:presLayoutVars>
          <dgm:bulletEnabled val="1"/>
        </dgm:presLayoutVars>
      </dgm:prSet>
      <dgm:spPr/>
    </dgm:pt>
    <dgm:pt modelId="{77EDA1C6-4E74-7B45-AAB2-25F26E69B499}" type="pres">
      <dgm:prSet presAssocID="{F61F0A2B-2E4E-4A80-8288-20A917D449DC}" presName="Name9" presStyleLbl="parChTrans1D2" presStyleIdx="2" presStyleCnt="4"/>
      <dgm:spPr/>
    </dgm:pt>
    <dgm:pt modelId="{B8607618-F1D5-9446-BA41-5690141C357F}" type="pres">
      <dgm:prSet presAssocID="{F61F0A2B-2E4E-4A80-8288-20A917D449DC}" presName="connTx" presStyleLbl="parChTrans1D2" presStyleIdx="2" presStyleCnt="4"/>
      <dgm:spPr/>
    </dgm:pt>
    <dgm:pt modelId="{949251E3-AB2A-D841-B82C-642D890C5E3A}" type="pres">
      <dgm:prSet presAssocID="{B6AABF38-61FC-4405-9AEC-38F1D479FB97}" presName="node" presStyleLbl="node1" presStyleIdx="2" presStyleCnt="4">
        <dgm:presLayoutVars>
          <dgm:bulletEnabled val="1"/>
        </dgm:presLayoutVars>
      </dgm:prSet>
      <dgm:spPr/>
    </dgm:pt>
    <dgm:pt modelId="{AFBA0010-72AF-504C-870B-BE62F14563DF}" type="pres">
      <dgm:prSet presAssocID="{78292B06-8C17-4A44-B9A9-EFC2F9C13E1E}" presName="Name9" presStyleLbl="parChTrans1D2" presStyleIdx="3" presStyleCnt="4"/>
      <dgm:spPr/>
    </dgm:pt>
    <dgm:pt modelId="{696AF4BD-3811-F04F-BD11-902D12E33515}" type="pres">
      <dgm:prSet presAssocID="{78292B06-8C17-4A44-B9A9-EFC2F9C13E1E}" presName="connTx" presStyleLbl="parChTrans1D2" presStyleIdx="3" presStyleCnt="4"/>
      <dgm:spPr/>
    </dgm:pt>
    <dgm:pt modelId="{3DCA123F-A824-F349-BCA7-A2AE3B7D36DD}" type="pres">
      <dgm:prSet presAssocID="{02397AB5-00FC-4FE5-BC9B-B312A6468048}" presName="node" presStyleLbl="node1" presStyleIdx="3" presStyleCnt="4">
        <dgm:presLayoutVars>
          <dgm:bulletEnabled val="1"/>
        </dgm:presLayoutVars>
      </dgm:prSet>
      <dgm:spPr/>
    </dgm:pt>
  </dgm:ptLst>
  <dgm:cxnLst>
    <dgm:cxn modelId="{E8F01E61-3A86-DC4B-97B5-5EFDB765962F}" type="presOf" srcId="{85D72742-6C28-4B88-8A12-02BE257146F6}" destId="{422CACD1-80FC-2748-A342-7EA08001ABCF}" srcOrd="1" destOrd="0" presId="urn:microsoft.com/office/officeart/2005/8/layout/radial1"/>
    <dgm:cxn modelId="{7B483F42-57CD-4518-8CE7-3F675C0DEFFF}" srcId="{9CFE9F0A-77EA-480F-8A47-DC2E9E96EAB9}" destId="{A1AF02D4-60FB-45BB-9A06-75CCC1F6D41D}" srcOrd="0" destOrd="0" parTransId="{D0A1EB41-411E-472B-A5E4-1E4A26C775B0}" sibTransId="{00F12962-D969-4193-B2BE-7743896185EB}"/>
    <dgm:cxn modelId="{F49B4F65-724A-4D52-879D-EF973B02BE63}" srcId="{A1AF02D4-60FB-45BB-9A06-75CCC1F6D41D}" destId="{02397AB5-00FC-4FE5-BC9B-B312A6468048}" srcOrd="3" destOrd="0" parTransId="{78292B06-8C17-4A44-B9A9-EFC2F9C13E1E}" sibTransId="{BE56EB27-175B-44BF-9E5B-6AC45D8FC95E}"/>
    <dgm:cxn modelId="{FEA3866C-D6B6-9C45-AF22-5E53482EB759}" type="presOf" srcId="{56AAFDA1-FAD7-46E0-AC05-F49B0F9CC1E3}" destId="{61AF229C-93A0-F84B-A485-86D234A2A960}" srcOrd="1" destOrd="0" presId="urn:microsoft.com/office/officeart/2005/8/layout/radial1"/>
    <dgm:cxn modelId="{6BC8EF6F-DFB3-4442-AD33-C2B2F3A5077B}" type="presOf" srcId="{B6AABF38-61FC-4405-9AEC-38F1D479FB97}" destId="{949251E3-AB2A-D841-B82C-642D890C5E3A}" srcOrd="0" destOrd="0" presId="urn:microsoft.com/office/officeart/2005/8/layout/radial1"/>
    <dgm:cxn modelId="{FDE8A978-79E7-8C41-B9B9-9788A38533FA}" type="presOf" srcId="{02397AB5-00FC-4FE5-BC9B-B312A6468048}" destId="{3DCA123F-A824-F349-BCA7-A2AE3B7D36DD}" srcOrd="0" destOrd="0" presId="urn:microsoft.com/office/officeart/2005/8/layout/radial1"/>
    <dgm:cxn modelId="{7C23CA7E-C601-5D4D-9B1B-39D661F46256}" type="presOf" srcId="{8A021F33-5463-4C5F-8E40-8C0485393526}" destId="{1A46E91E-3B21-BD43-A706-1202FBA82879}" srcOrd="0" destOrd="0" presId="urn:microsoft.com/office/officeart/2005/8/layout/radial1"/>
    <dgm:cxn modelId="{F45AD687-923E-4648-A889-58B13F8CF818}" type="presOf" srcId="{9CFE9F0A-77EA-480F-8A47-DC2E9E96EAB9}" destId="{0431E7D1-A5DF-D646-9AEE-02C00E28F3EB}" srcOrd="0" destOrd="0" presId="urn:microsoft.com/office/officeart/2005/8/layout/radial1"/>
    <dgm:cxn modelId="{3155B69B-6CAA-7845-9D8C-F238D5A82411}" type="presOf" srcId="{85D72742-6C28-4B88-8A12-02BE257146F6}" destId="{6972E9F9-E45F-1742-8D7A-DC690E07ABAE}" srcOrd="0" destOrd="0" presId="urn:microsoft.com/office/officeart/2005/8/layout/radial1"/>
    <dgm:cxn modelId="{225AD19F-390D-9443-802A-E21DAF918CD5}" type="presOf" srcId="{BA82EEE4-C79B-437D-B756-51F79D5566CC}" destId="{E25B263E-C255-FC49-8016-BEC7544BD3EF}" srcOrd="0" destOrd="0" presId="urn:microsoft.com/office/officeart/2005/8/layout/radial1"/>
    <dgm:cxn modelId="{EF2AB8AC-F848-41FA-A1E0-1958C07D990C}" srcId="{A1AF02D4-60FB-45BB-9A06-75CCC1F6D41D}" destId="{B6AABF38-61FC-4405-9AEC-38F1D479FB97}" srcOrd="2" destOrd="0" parTransId="{F61F0A2B-2E4E-4A80-8288-20A917D449DC}" sibTransId="{170C3077-6F25-42E1-9915-2449C9D4A8E8}"/>
    <dgm:cxn modelId="{0A10F9C6-B4BF-0347-A74B-5C10C9F8F4AA}" type="presOf" srcId="{56AAFDA1-FAD7-46E0-AC05-F49B0F9CC1E3}" destId="{21518193-A028-464F-A589-D36F551E19BE}" srcOrd="0" destOrd="0" presId="urn:microsoft.com/office/officeart/2005/8/layout/radial1"/>
    <dgm:cxn modelId="{7AF085C7-5140-A04C-86F1-F3A207A7C4F5}" type="presOf" srcId="{F61F0A2B-2E4E-4A80-8288-20A917D449DC}" destId="{77EDA1C6-4E74-7B45-AAB2-25F26E69B499}" srcOrd="0" destOrd="0" presId="urn:microsoft.com/office/officeart/2005/8/layout/radial1"/>
    <dgm:cxn modelId="{86BC86C7-E16C-DB42-BCA0-03258B11B0B8}" type="presOf" srcId="{F61F0A2B-2E4E-4A80-8288-20A917D449DC}" destId="{B8607618-F1D5-9446-BA41-5690141C357F}" srcOrd="1" destOrd="0" presId="urn:microsoft.com/office/officeart/2005/8/layout/radial1"/>
    <dgm:cxn modelId="{4961FCCD-2AB0-4C40-AB32-1EC59C14A46C}" srcId="{A1AF02D4-60FB-45BB-9A06-75CCC1F6D41D}" destId="{8A021F33-5463-4C5F-8E40-8C0485393526}" srcOrd="1" destOrd="0" parTransId="{56AAFDA1-FAD7-46E0-AC05-F49B0F9CC1E3}" sibTransId="{4E24100F-0372-4988-A364-96DB462184F0}"/>
    <dgm:cxn modelId="{6C944BD1-D595-49FD-B01E-736FCA6DABE4}" srcId="{A1AF02D4-60FB-45BB-9A06-75CCC1F6D41D}" destId="{BA82EEE4-C79B-437D-B756-51F79D5566CC}" srcOrd="0" destOrd="0" parTransId="{85D72742-6C28-4B88-8A12-02BE257146F6}" sibTransId="{4E0B119E-FA2C-4879-A19E-60ED94E176F2}"/>
    <dgm:cxn modelId="{A9ABB5D5-B260-B241-9F61-FA7E5B456174}" type="presOf" srcId="{78292B06-8C17-4A44-B9A9-EFC2F9C13E1E}" destId="{696AF4BD-3811-F04F-BD11-902D12E33515}" srcOrd="1" destOrd="0" presId="urn:microsoft.com/office/officeart/2005/8/layout/radial1"/>
    <dgm:cxn modelId="{E44918F0-4C99-EE49-8EC0-79D73834F51B}" type="presOf" srcId="{78292B06-8C17-4A44-B9A9-EFC2F9C13E1E}" destId="{AFBA0010-72AF-504C-870B-BE62F14563DF}" srcOrd="0" destOrd="0" presId="urn:microsoft.com/office/officeart/2005/8/layout/radial1"/>
    <dgm:cxn modelId="{31B80CF5-4476-5142-BE24-3AFFC882471B}" type="presOf" srcId="{A1AF02D4-60FB-45BB-9A06-75CCC1F6D41D}" destId="{963B258D-5741-384B-9E5D-039CB17BD74A}" srcOrd="0" destOrd="0" presId="urn:microsoft.com/office/officeart/2005/8/layout/radial1"/>
    <dgm:cxn modelId="{CC21F86D-D260-8640-B713-E7D0CE69D41B}" type="presParOf" srcId="{0431E7D1-A5DF-D646-9AEE-02C00E28F3EB}" destId="{963B258D-5741-384B-9E5D-039CB17BD74A}" srcOrd="0" destOrd="0" presId="urn:microsoft.com/office/officeart/2005/8/layout/radial1"/>
    <dgm:cxn modelId="{E188257B-19E6-1D4A-861C-521C9203BE84}" type="presParOf" srcId="{0431E7D1-A5DF-D646-9AEE-02C00E28F3EB}" destId="{6972E9F9-E45F-1742-8D7A-DC690E07ABAE}" srcOrd="1" destOrd="0" presId="urn:microsoft.com/office/officeart/2005/8/layout/radial1"/>
    <dgm:cxn modelId="{2017C2FA-CCA4-8D4B-82B6-20FCB940F18D}" type="presParOf" srcId="{6972E9F9-E45F-1742-8D7A-DC690E07ABAE}" destId="{422CACD1-80FC-2748-A342-7EA08001ABCF}" srcOrd="0" destOrd="0" presId="urn:microsoft.com/office/officeart/2005/8/layout/radial1"/>
    <dgm:cxn modelId="{B6248595-28FC-8640-AD81-C9CC1381DBC8}" type="presParOf" srcId="{0431E7D1-A5DF-D646-9AEE-02C00E28F3EB}" destId="{E25B263E-C255-FC49-8016-BEC7544BD3EF}" srcOrd="2" destOrd="0" presId="urn:microsoft.com/office/officeart/2005/8/layout/radial1"/>
    <dgm:cxn modelId="{3459EE28-DC27-9940-9977-C8AE916E270A}" type="presParOf" srcId="{0431E7D1-A5DF-D646-9AEE-02C00E28F3EB}" destId="{21518193-A028-464F-A589-D36F551E19BE}" srcOrd="3" destOrd="0" presId="urn:microsoft.com/office/officeart/2005/8/layout/radial1"/>
    <dgm:cxn modelId="{67E8630D-BA3C-F540-8F12-277BAC27DFB4}" type="presParOf" srcId="{21518193-A028-464F-A589-D36F551E19BE}" destId="{61AF229C-93A0-F84B-A485-86D234A2A960}" srcOrd="0" destOrd="0" presId="urn:microsoft.com/office/officeart/2005/8/layout/radial1"/>
    <dgm:cxn modelId="{97C50729-0FB6-CD49-9303-7C0D2CE1FEF8}" type="presParOf" srcId="{0431E7D1-A5DF-D646-9AEE-02C00E28F3EB}" destId="{1A46E91E-3B21-BD43-A706-1202FBA82879}" srcOrd="4" destOrd="0" presId="urn:microsoft.com/office/officeart/2005/8/layout/radial1"/>
    <dgm:cxn modelId="{F67F428F-2A14-1F45-9FD9-7C11A2364BCB}" type="presParOf" srcId="{0431E7D1-A5DF-D646-9AEE-02C00E28F3EB}" destId="{77EDA1C6-4E74-7B45-AAB2-25F26E69B499}" srcOrd="5" destOrd="0" presId="urn:microsoft.com/office/officeart/2005/8/layout/radial1"/>
    <dgm:cxn modelId="{103E8651-E2E2-684C-A639-1567A7BABEE5}" type="presParOf" srcId="{77EDA1C6-4E74-7B45-AAB2-25F26E69B499}" destId="{B8607618-F1D5-9446-BA41-5690141C357F}" srcOrd="0" destOrd="0" presId="urn:microsoft.com/office/officeart/2005/8/layout/radial1"/>
    <dgm:cxn modelId="{2AF34DE8-476D-064C-B216-5B3B8D6F1E3D}" type="presParOf" srcId="{0431E7D1-A5DF-D646-9AEE-02C00E28F3EB}" destId="{949251E3-AB2A-D841-B82C-642D890C5E3A}" srcOrd="6" destOrd="0" presId="urn:microsoft.com/office/officeart/2005/8/layout/radial1"/>
    <dgm:cxn modelId="{88B29707-FAFE-504F-AE96-C6A3DB810082}" type="presParOf" srcId="{0431E7D1-A5DF-D646-9AEE-02C00E28F3EB}" destId="{AFBA0010-72AF-504C-870B-BE62F14563DF}" srcOrd="7" destOrd="0" presId="urn:microsoft.com/office/officeart/2005/8/layout/radial1"/>
    <dgm:cxn modelId="{5F9B194C-14C0-524D-8CBA-4AF1C1F3F2E2}" type="presParOf" srcId="{AFBA0010-72AF-504C-870B-BE62F14563DF}" destId="{696AF4BD-3811-F04F-BD11-902D12E33515}" srcOrd="0" destOrd="0" presId="urn:microsoft.com/office/officeart/2005/8/layout/radial1"/>
    <dgm:cxn modelId="{B6607EE4-0B20-DF4C-9FD3-92EEA9E54353}" type="presParOf" srcId="{0431E7D1-A5DF-D646-9AEE-02C00E28F3EB}" destId="{3DCA123F-A824-F349-BCA7-A2AE3B7D36D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FE9F0A-77EA-480F-8A47-DC2E9E96EAB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397AB5-00FC-4FE5-BC9B-B312A6468048}">
      <dgm:prSet phldrT="[Text]" custT="1"/>
      <dgm:spPr>
        <a:solidFill>
          <a:srgbClr val="0C6BAB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100" b="1" dirty="0"/>
            <a:t>Analyse and present results</a:t>
          </a:r>
        </a:p>
      </dgm:t>
    </dgm:pt>
    <dgm:pt modelId="{78292B06-8C17-4A44-B9A9-EFC2F9C13E1E}" type="parTrans" cxnId="{F49B4F65-724A-4D52-879D-EF973B02BE63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BE56EB27-175B-44BF-9E5B-6AC45D8FC95E}" type="sibTrans" cxnId="{F49B4F65-724A-4D52-879D-EF973B02BE63}">
      <dgm:prSet/>
      <dgm:spPr/>
      <dgm:t>
        <a:bodyPr/>
        <a:lstStyle/>
        <a:p>
          <a:endParaRPr lang="en-GB"/>
        </a:p>
      </dgm:t>
    </dgm:pt>
    <dgm:pt modelId="{A1AF02D4-60FB-45BB-9A06-75CCC1F6D41D}">
      <dgm:prSet phldrT="[Text]" custT="1"/>
      <dgm:spPr>
        <a:solidFill>
          <a:srgbClr val="0C6BA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Principles </a:t>
          </a:r>
          <a:br>
            <a:rPr lang="en-GB" sz="1600" b="1" dirty="0"/>
          </a:br>
          <a:r>
            <a:rPr lang="en-GB" sz="1600" b="1" dirty="0"/>
            <a:t>of Costing</a:t>
          </a:r>
        </a:p>
      </dgm:t>
    </dgm:pt>
    <dgm:pt modelId="{D0A1EB41-411E-472B-A5E4-1E4A26C775B0}" type="parTrans" cxnId="{7B483F42-57CD-4518-8CE7-3F675C0DEFFF}">
      <dgm:prSet/>
      <dgm:spPr/>
      <dgm:t>
        <a:bodyPr/>
        <a:lstStyle/>
        <a:p>
          <a:endParaRPr lang="en-GB"/>
        </a:p>
      </dgm:t>
    </dgm:pt>
    <dgm:pt modelId="{00F12962-D969-4193-B2BE-7743896185EB}" type="sibTrans" cxnId="{7B483F42-57CD-4518-8CE7-3F675C0DEFFF}">
      <dgm:prSet/>
      <dgm:spPr/>
      <dgm:t>
        <a:bodyPr/>
        <a:lstStyle/>
        <a:p>
          <a:endParaRPr lang="en-GB"/>
        </a:p>
      </dgm:t>
    </dgm:pt>
    <dgm:pt modelId="{BA82EEE4-C79B-437D-B756-51F79D5566CC}">
      <dgm:prSet phldrT="[Text]" custT="1"/>
      <dgm:spPr>
        <a:solidFill>
          <a:srgbClr val="0C6B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Study Design</a:t>
          </a:r>
        </a:p>
      </dgm:t>
    </dgm:pt>
    <dgm:pt modelId="{85D72742-6C28-4B88-8A12-02BE257146F6}" type="parTrans" cxnId="{6C944BD1-D595-49FD-B01E-736FCA6DABE4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4E0B119E-FA2C-4879-A19E-60ED94E176F2}" type="sibTrans" cxnId="{6C944BD1-D595-49FD-B01E-736FCA6DABE4}">
      <dgm:prSet/>
      <dgm:spPr/>
      <dgm:t>
        <a:bodyPr/>
        <a:lstStyle/>
        <a:p>
          <a:endParaRPr lang="en-GB"/>
        </a:p>
      </dgm:t>
    </dgm:pt>
    <dgm:pt modelId="{B6AABF38-61FC-4405-9AEC-38F1D479FB97}">
      <dgm:prSet phldrT="[Text]" custT="1"/>
      <dgm:spPr>
        <a:solidFill>
          <a:srgbClr val="4693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Value resources </a:t>
          </a:r>
          <a:br>
            <a:rPr lang="en-GB" sz="1100" b="1" dirty="0"/>
          </a:br>
          <a:r>
            <a:rPr lang="en-GB" sz="1100" b="1" dirty="0"/>
            <a:t>used</a:t>
          </a:r>
        </a:p>
      </dgm:t>
    </dgm:pt>
    <dgm:pt modelId="{170C3077-6F25-42E1-9915-2449C9D4A8E8}" type="sibTrans" cxnId="{EF2AB8AC-F848-41FA-A1E0-1958C07D990C}">
      <dgm:prSet/>
      <dgm:spPr/>
      <dgm:t>
        <a:bodyPr/>
        <a:lstStyle/>
        <a:p>
          <a:endParaRPr lang="en-GB"/>
        </a:p>
      </dgm:t>
    </dgm:pt>
    <dgm:pt modelId="{F61F0A2B-2E4E-4A80-8288-20A917D449DC}" type="parTrans" cxnId="{EF2AB8AC-F848-41FA-A1E0-1958C07D990C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8A021F33-5463-4C5F-8E40-8C0485393526}">
      <dgm:prSet custT="1"/>
      <dgm:spPr>
        <a:solidFill>
          <a:srgbClr val="0C6B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Measure resource use</a:t>
          </a:r>
        </a:p>
      </dgm:t>
    </dgm:pt>
    <dgm:pt modelId="{56AAFDA1-FAD7-46E0-AC05-F49B0F9CC1E3}" type="parTrans" cxnId="{4961FCCD-2AB0-4C40-AB32-1EC59C14A46C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4E24100F-0372-4988-A364-96DB462184F0}" type="sibTrans" cxnId="{4961FCCD-2AB0-4C40-AB32-1EC59C14A46C}">
      <dgm:prSet/>
      <dgm:spPr/>
      <dgm:t>
        <a:bodyPr/>
        <a:lstStyle/>
        <a:p>
          <a:endParaRPr lang="en-GB"/>
        </a:p>
      </dgm:t>
    </dgm:pt>
    <dgm:pt modelId="{0431E7D1-A5DF-D646-9AEE-02C00E28F3EB}" type="pres">
      <dgm:prSet presAssocID="{9CFE9F0A-77EA-480F-8A47-DC2E9E96EA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3B258D-5741-384B-9E5D-039CB17BD74A}" type="pres">
      <dgm:prSet presAssocID="{A1AF02D4-60FB-45BB-9A06-75CCC1F6D41D}" presName="centerShape" presStyleLbl="node0" presStyleIdx="0" presStyleCnt="1" custScaleX="123200" custScaleY="123200"/>
      <dgm:spPr/>
    </dgm:pt>
    <dgm:pt modelId="{6972E9F9-E45F-1742-8D7A-DC690E07ABAE}" type="pres">
      <dgm:prSet presAssocID="{85D72742-6C28-4B88-8A12-02BE257146F6}" presName="Name9" presStyleLbl="parChTrans1D2" presStyleIdx="0" presStyleCnt="4"/>
      <dgm:spPr/>
    </dgm:pt>
    <dgm:pt modelId="{422CACD1-80FC-2748-A342-7EA08001ABCF}" type="pres">
      <dgm:prSet presAssocID="{85D72742-6C28-4B88-8A12-02BE257146F6}" presName="connTx" presStyleLbl="parChTrans1D2" presStyleIdx="0" presStyleCnt="4"/>
      <dgm:spPr/>
    </dgm:pt>
    <dgm:pt modelId="{E25B263E-C255-FC49-8016-BEC7544BD3EF}" type="pres">
      <dgm:prSet presAssocID="{BA82EEE4-C79B-437D-B756-51F79D5566CC}" presName="node" presStyleLbl="node1" presStyleIdx="0" presStyleCnt="4">
        <dgm:presLayoutVars>
          <dgm:bulletEnabled val="1"/>
        </dgm:presLayoutVars>
      </dgm:prSet>
      <dgm:spPr/>
    </dgm:pt>
    <dgm:pt modelId="{21518193-A028-464F-A589-D36F551E19BE}" type="pres">
      <dgm:prSet presAssocID="{56AAFDA1-FAD7-46E0-AC05-F49B0F9CC1E3}" presName="Name9" presStyleLbl="parChTrans1D2" presStyleIdx="1" presStyleCnt="4"/>
      <dgm:spPr/>
    </dgm:pt>
    <dgm:pt modelId="{61AF229C-93A0-F84B-A485-86D234A2A960}" type="pres">
      <dgm:prSet presAssocID="{56AAFDA1-FAD7-46E0-AC05-F49B0F9CC1E3}" presName="connTx" presStyleLbl="parChTrans1D2" presStyleIdx="1" presStyleCnt="4"/>
      <dgm:spPr/>
    </dgm:pt>
    <dgm:pt modelId="{1A46E91E-3B21-BD43-A706-1202FBA82879}" type="pres">
      <dgm:prSet presAssocID="{8A021F33-5463-4C5F-8E40-8C0485393526}" presName="node" presStyleLbl="node1" presStyleIdx="1" presStyleCnt="4">
        <dgm:presLayoutVars>
          <dgm:bulletEnabled val="1"/>
        </dgm:presLayoutVars>
      </dgm:prSet>
      <dgm:spPr/>
    </dgm:pt>
    <dgm:pt modelId="{77EDA1C6-4E74-7B45-AAB2-25F26E69B499}" type="pres">
      <dgm:prSet presAssocID="{F61F0A2B-2E4E-4A80-8288-20A917D449DC}" presName="Name9" presStyleLbl="parChTrans1D2" presStyleIdx="2" presStyleCnt="4"/>
      <dgm:spPr/>
    </dgm:pt>
    <dgm:pt modelId="{B8607618-F1D5-9446-BA41-5690141C357F}" type="pres">
      <dgm:prSet presAssocID="{F61F0A2B-2E4E-4A80-8288-20A917D449DC}" presName="connTx" presStyleLbl="parChTrans1D2" presStyleIdx="2" presStyleCnt="4"/>
      <dgm:spPr/>
    </dgm:pt>
    <dgm:pt modelId="{949251E3-AB2A-D841-B82C-642D890C5E3A}" type="pres">
      <dgm:prSet presAssocID="{B6AABF38-61FC-4405-9AEC-38F1D479FB97}" presName="node" presStyleLbl="node1" presStyleIdx="2" presStyleCnt="4">
        <dgm:presLayoutVars>
          <dgm:bulletEnabled val="1"/>
        </dgm:presLayoutVars>
      </dgm:prSet>
      <dgm:spPr/>
    </dgm:pt>
    <dgm:pt modelId="{AFBA0010-72AF-504C-870B-BE62F14563DF}" type="pres">
      <dgm:prSet presAssocID="{78292B06-8C17-4A44-B9A9-EFC2F9C13E1E}" presName="Name9" presStyleLbl="parChTrans1D2" presStyleIdx="3" presStyleCnt="4"/>
      <dgm:spPr/>
    </dgm:pt>
    <dgm:pt modelId="{696AF4BD-3811-F04F-BD11-902D12E33515}" type="pres">
      <dgm:prSet presAssocID="{78292B06-8C17-4A44-B9A9-EFC2F9C13E1E}" presName="connTx" presStyleLbl="parChTrans1D2" presStyleIdx="3" presStyleCnt="4"/>
      <dgm:spPr/>
    </dgm:pt>
    <dgm:pt modelId="{3DCA123F-A824-F349-BCA7-A2AE3B7D36DD}" type="pres">
      <dgm:prSet presAssocID="{02397AB5-00FC-4FE5-BC9B-B312A6468048}" presName="node" presStyleLbl="node1" presStyleIdx="3" presStyleCnt="4">
        <dgm:presLayoutVars>
          <dgm:bulletEnabled val="1"/>
        </dgm:presLayoutVars>
      </dgm:prSet>
      <dgm:spPr/>
    </dgm:pt>
  </dgm:ptLst>
  <dgm:cxnLst>
    <dgm:cxn modelId="{E8F01E61-3A86-DC4B-97B5-5EFDB765962F}" type="presOf" srcId="{85D72742-6C28-4B88-8A12-02BE257146F6}" destId="{422CACD1-80FC-2748-A342-7EA08001ABCF}" srcOrd="1" destOrd="0" presId="urn:microsoft.com/office/officeart/2005/8/layout/radial1"/>
    <dgm:cxn modelId="{7B483F42-57CD-4518-8CE7-3F675C0DEFFF}" srcId="{9CFE9F0A-77EA-480F-8A47-DC2E9E96EAB9}" destId="{A1AF02D4-60FB-45BB-9A06-75CCC1F6D41D}" srcOrd="0" destOrd="0" parTransId="{D0A1EB41-411E-472B-A5E4-1E4A26C775B0}" sibTransId="{00F12962-D969-4193-B2BE-7743896185EB}"/>
    <dgm:cxn modelId="{F49B4F65-724A-4D52-879D-EF973B02BE63}" srcId="{A1AF02D4-60FB-45BB-9A06-75CCC1F6D41D}" destId="{02397AB5-00FC-4FE5-BC9B-B312A6468048}" srcOrd="3" destOrd="0" parTransId="{78292B06-8C17-4A44-B9A9-EFC2F9C13E1E}" sibTransId="{BE56EB27-175B-44BF-9E5B-6AC45D8FC95E}"/>
    <dgm:cxn modelId="{FEA3866C-D6B6-9C45-AF22-5E53482EB759}" type="presOf" srcId="{56AAFDA1-FAD7-46E0-AC05-F49B0F9CC1E3}" destId="{61AF229C-93A0-F84B-A485-86D234A2A960}" srcOrd="1" destOrd="0" presId="urn:microsoft.com/office/officeart/2005/8/layout/radial1"/>
    <dgm:cxn modelId="{6BC8EF6F-DFB3-4442-AD33-C2B2F3A5077B}" type="presOf" srcId="{B6AABF38-61FC-4405-9AEC-38F1D479FB97}" destId="{949251E3-AB2A-D841-B82C-642D890C5E3A}" srcOrd="0" destOrd="0" presId="urn:microsoft.com/office/officeart/2005/8/layout/radial1"/>
    <dgm:cxn modelId="{FDE8A978-79E7-8C41-B9B9-9788A38533FA}" type="presOf" srcId="{02397AB5-00FC-4FE5-BC9B-B312A6468048}" destId="{3DCA123F-A824-F349-BCA7-A2AE3B7D36DD}" srcOrd="0" destOrd="0" presId="urn:microsoft.com/office/officeart/2005/8/layout/radial1"/>
    <dgm:cxn modelId="{7C23CA7E-C601-5D4D-9B1B-39D661F46256}" type="presOf" srcId="{8A021F33-5463-4C5F-8E40-8C0485393526}" destId="{1A46E91E-3B21-BD43-A706-1202FBA82879}" srcOrd="0" destOrd="0" presId="urn:microsoft.com/office/officeart/2005/8/layout/radial1"/>
    <dgm:cxn modelId="{F45AD687-923E-4648-A889-58B13F8CF818}" type="presOf" srcId="{9CFE9F0A-77EA-480F-8A47-DC2E9E96EAB9}" destId="{0431E7D1-A5DF-D646-9AEE-02C00E28F3EB}" srcOrd="0" destOrd="0" presId="urn:microsoft.com/office/officeart/2005/8/layout/radial1"/>
    <dgm:cxn modelId="{3155B69B-6CAA-7845-9D8C-F238D5A82411}" type="presOf" srcId="{85D72742-6C28-4B88-8A12-02BE257146F6}" destId="{6972E9F9-E45F-1742-8D7A-DC690E07ABAE}" srcOrd="0" destOrd="0" presId="urn:microsoft.com/office/officeart/2005/8/layout/radial1"/>
    <dgm:cxn modelId="{225AD19F-390D-9443-802A-E21DAF918CD5}" type="presOf" srcId="{BA82EEE4-C79B-437D-B756-51F79D5566CC}" destId="{E25B263E-C255-FC49-8016-BEC7544BD3EF}" srcOrd="0" destOrd="0" presId="urn:microsoft.com/office/officeart/2005/8/layout/radial1"/>
    <dgm:cxn modelId="{EF2AB8AC-F848-41FA-A1E0-1958C07D990C}" srcId="{A1AF02D4-60FB-45BB-9A06-75CCC1F6D41D}" destId="{B6AABF38-61FC-4405-9AEC-38F1D479FB97}" srcOrd="2" destOrd="0" parTransId="{F61F0A2B-2E4E-4A80-8288-20A917D449DC}" sibTransId="{170C3077-6F25-42E1-9915-2449C9D4A8E8}"/>
    <dgm:cxn modelId="{0A10F9C6-B4BF-0347-A74B-5C10C9F8F4AA}" type="presOf" srcId="{56AAFDA1-FAD7-46E0-AC05-F49B0F9CC1E3}" destId="{21518193-A028-464F-A589-D36F551E19BE}" srcOrd="0" destOrd="0" presId="urn:microsoft.com/office/officeart/2005/8/layout/radial1"/>
    <dgm:cxn modelId="{7AF085C7-5140-A04C-86F1-F3A207A7C4F5}" type="presOf" srcId="{F61F0A2B-2E4E-4A80-8288-20A917D449DC}" destId="{77EDA1C6-4E74-7B45-AAB2-25F26E69B499}" srcOrd="0" destOrd="0" presId="urn:microsoft.com/office/officeart/2005/8/layout/radial1"/>
    <dgm:cxn modelId="{86BC86C7-E16C-DB42-BCA0-03258B11B0B8}" type="presOf" srcId="{F61F0A2B-2E4E-4A80-8288-20A917D449DC}" destId="{B8607618-F1D5-9446-BA41-5690141C357F}" srcOrd="1" destOrd="0" presId="urn:microsoft.com/office/officeart/2005/8/layout/radial1"/>
    <dgm:cxn modelId="{4961FCCD-2AB0-4C40-AB32-1EC59C14A46C}" srcId="{A1AF02D4-60FB-45BB-9A06-75CCC1F6D41D}" destId="{8A021F33-5463-4C5F-8E40-8C0485393526}" srcOrd="1" destOrd="0" parTransId="{56AAFDA1-FAD7-46E0-AC05-F49B0F9CC1E3}" sibTransId="{4E24100F-0372-4988-A364-96DB462184F0}"/>
    <dgm:cxn modelId="{6C944BD1-D595-49FD-B01E-736FCA6DABE4}" srcId="{A1AF02D4-60FB-45BB-9A06-75CCC1F6D41D}" destId="{BA82EEE4-C79B-437D-B756-51F79D5566CC}" srcOrd="0" destOrd="0" parTransId="{85D72742-6C28-4B88-8A12-02BE257146F6}" sibTransId="{4E0B119E-FA2C-4879-A19E-60ED94E176F2}"/>
    <dgm:cxn modelId="{A9ABB5D5-B260-B241-9F61-FA7E5B456174}" type="presOf" srcId="{78292B06-8C17-4A44-B9A9-EFC2F9C13E1E}" destId="{696AF4BD-3811-F04F-BD11-902D12E33515}" srcOrd="1" destOrd="0" presId="urn:microsoft.com/office/officeart/2005/8/layout/radial1"/>
    <dgm:cxn modelId="{E44918F0-4C99-EE49-8EC0-79D73834F51B}" type="presOf" srcId="{78292B06-8C17-4A44-B9A9-EFC2F9C13E1E}" destId="{AFBA0010-72AF-504C-870B-BE62F14563DF}" srcOrd="0" destOrd="0" presId="urn:microsoft.com/office/officeart/2005/8/layout/radial1"/>
    <dgm:cxn modelId="{31B80CF5-4476-5142-BE24-3AFFC882471B}" type="presOf" srcId="{A1AF02D4-60FB-45BB-9A06-75CCC1F6D41D}" destId="{963B258D-5741-384B-9E5D-039CB17BD74A}" srcOrd="0" destOrd="0" presId="urn:microsoft.com/office/officeart/2005/8/layout/radial1"/>
    <dgm:cxn modelId="{CC21F86D-D260-8640-B713-E7D0CE69D41B}" type="presParOf" srcId="{0431E7D1-A5DF-D646-9AEE-02C00E28F3EB}" destId="{963B258D-5741-384B-9E5D-039CB17BD74A}" srcOrd="0" destOrd="0" presId="urn:microsoft.com/office/officeart/2005/8/layout/radial1"/>
    <dgm:cxn modelId="{E188257B-19E6-1D4A-861C-521C9203BE84}" type="presParOf" srcId="{0431E7D1-A5DF-D646-9AEE-02C00E28F3EB}" destId="{6972E9F9-E45F-1742-8D7A-DC690E07ABAE}" srcOrd="1" destOrd="0" presId="urn:microsoft.com/office/officeart/2005/8/layout/radial1"/>
    <dgm:cxn modelId="{2017C2FA-CCA4-8D4B-82B6-20FCB940F18D}" type="presParOf" srcId="{6972E9F9-E45F-1742-8D7A-DC690E07ABAE}" destId="{422CACD1-80FC-2748-A342-7EA08001ABCF}" srcOrd="0" destOrd="0" presId="urn:microsoft.com/office/officeart/2005/8/layout/radial1"/>
    <dgm:cxn modelId="{B6248595-28FC-8640-AD81-C9CC1381DBC8}" type="presParOf" srcId="{0431E7D1-A5DF-D646-9AEE-02C00E28F3EB}" destId="{E25B263E-C255-FC49-8016-BEC7544BD3EF}" srcOrd="2" destOrd="0" presId="urn:microsoft.com/office/officeart/2005/8/layout/radial1"/>
    <dgm:cxn modelId="{3459EE28-DC27-9940-9977-C8AE916E270A}" type="presParOf" srcId="{0431E7D1-A5DF-D646-9AEE-02C00E28F3EB}" destId="{21518193-A028-464F-A589-D36F551E19BE}" srcOrd="3" destOrd="0" presId="urn:microsoft.com/office/officeart/2005/8/layout/radial1"/>
    <dgm:cxn modelId="{67E8630D-BA3C-F540-8F12-277BAC27DFB4}" type="presParOf" srcId="{21518193-A028-464F-A589-D36F551E19BE}" destId="{61AF229C-93A0-F84B-A485-86D234A2A960}" srcOrd="0" destOrd="0" presId="urn:microsoft.com/office/officeart/2005/8/layout/radial1"/>
    <dgm:cxn modelId="{97C50729-0FB6-CD49-9303-7C0D2CE1FEF8}" type="presParOf" srcId="{0431E7D1-A5DF-D646-9AEE-02C00E28F3EB}" destId="{1A46E91E-3B21-BD43-A706-1202FBA82879}" srcOrd="4" destOrd="0" presId="urn:microsoft.com/office/officeart/2005/8/layout/radial1"/>
    <dgm:cxn modelId="{F67F428F-2A14-1F45-9FD9-7C11A2364BCB}" type="presParOf" srcId="{0431E7D1-A5DF-D646-9AEE-02C00E28F3EB}" destId="{77EDA1C6-4E74-7B45-AAB2-25F26E69B499}" srcOrd="5" destOrd="0" presId="urn:microsoft.com/office/officeart/2005/8/layout/radial1"/>
    <dgm:cxn modelId="{103E8651-E2E2-684C-A639-1567A7BABEE5}" type="presParOf" srcId="{77EDA1C6-4E74-7B45-AAB2-25F26E69B499}" destId="{B8607618-F1D5-9446-BA41-5690141C357F}" srcOrd="0" destOrd="0" presId="urn:microsoft.com/office/officeart/2005/8/layout/radial1"/>
    <dgm:cxn modelId="{2AF34DE8-476D-064C-B216-5B3B8D6F1E3D}" type="presParOf" srcId="{0431E7D1-A5DF-D646-9AEE-02C00E28F3EB}" destId="{949251E3-AB2A-D841-B82C-642D890C5E3A}" srcOrd="6" destOrd="0" presId="urn:microsoft.com/office/officeart/2005/8/layout/radial1"/>
    <dgm:cxn modelId="{88B29707-FAFE-504F-AE96-C6A3DB810082}" type="presParOf" srcId="{0431E7D1-A5DF-D646-9AEE-02C00E28F3EB}" destId="{AFBA0010-72AF-504C-870B-BE62F14563DF}" srcOrd="7" destOrd="0" presId="urn:microsoft.com/office/officeart/2005/8/layout/radial1"/>
    <dgm:cxn modelId="{5F9B194C-14C0-524D-8CBA-4AF1C1F3F2E2}" type="presParOf" srcId="{AFBA0010-72AF-504C-870B-BE62F14563DF}" destId="{696AF4BD-3811-F04F-BD11-902D12E33515}" srcOrd="0" destOrd="0" presId="urn:microsoft.com/office/officeart/2005/8/layout/radial1"/>
    <dgm:cxn modelId="{B6607EE4-0B20-DF4C-9FD3-92EEA9E54353}" type="presParOf" srcId="{0431E7D1-A5DF-D646-9AEE-02C00E28F3EB}" destId="{3DCA123F-A824-F349-BCA7-A2AE3B7D36D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FE9F0A-77EA-480F-8A47-DC2E9E96EAB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397AB5-00FC-4FE5-BC9B-B312A6468048}">
      <dgm:prSet phldrT="[Text]" custT="1"/>
      <dgm:spPr>
        <a:solidFill>
          <a:srgbClr val="4693AB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100" b="1" dirty="0"/>
            <a:t>Analyse and present results</a:t>
          </a:r>
        </a:p>
      </dgm:t>
    </dgm:pt>
    <dgm:pt modelId="{78292B06-8C17-4A44-B9A9-EFC2F9C13E1E}" type="parTrans" cxnId="{F49B4F65-724A-4D52-879D-EF973B02BE63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BE56EB27-175B-44BF-9E5B-6AC45D8FC95E}" type="sibTrans" cxnId="{F49B4F65-724A-4D52-879D-EF973B02BE63}">
      <dgm:prSet/>
      <dgm:spPr/>
      <dgm:t>
        <a:bodyPr/>
        <a:lstStyle/>
        <a:p>
          <a:endParaRPr lang="en-GB"/>
        </a:p>
      </dgm:t>
    </dgm:pt>
    <dgm:pt modelId="{A1AF02D4-60FB-45BB-9A06-75CCC1F6D41D}">
      <dgm:prSet phldrT="[Text]" custT="1"/>
      <dgm:spPr>
        <a:solidFill>
          <a:srgbClr val="0C6BAB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600" b="1" dirty="0"/>
            <a:t>Principles </a:t>
          </a:r>
          <a:br>
            <a:rPr lang="en-GB" sz="1600" b="1" dirty="0"/>
          </a:br>
          <a:r>
            <a:rPr lang="en-GB" sz="1600" b="1" dirty="0"/>
            <a:t>of Costing</a:t>
          </a:r>
        </a:p>
      </dgm:t>
    </dgm:pt>
    <dgm:pt modelId="{D0A1EB41-411E-472B-A5E4-1E4A26C775B0}" type="parTrans" cxnId="{7B483F42-57CD-4518-8CE7-3F675C0DEFFF}">
      <dgm:prSet/>
      <dgm:spPr/>
      <dgm:t>
        <a:bodyPr/>
        <a:lstStyle/>
        <a:p>
          <a:endParaRPr lang="en-GB"/>
        </a:p>
      </dgm:t>
    </dgm:pt>
    <dgm:pt modelId="{00F12962-D969-4193-B2BE-7743896185EB}" type="sibTrans" cxnId="{7B483F42-57CD-4518-8CE7-3F675C0DEFFF}">
      <dgm:prSet/>
      <dgm:spPr/>
      <dgm:t>
        <a:bodyPr/>
        <a:lstStyle/>
        <a:p>
          <a:endParaRPr lang="en-GB"/>
        </a:p>
      </dgm:t>
    </dgm:pt>
    <dgm:pt modelId="{BA82EEE4-C79B-437D-B756-51F79D5566CC}">
      <dgm:prSet phldrT="[Text]" custT="1"/>
      <dgm:spPr>
        <a:solidFill>
          <a:srgbClr val="0C6B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Study Design</a:t>
          </a:r>
        </a:p>
      </dgm:t>
    </dgm:pt>
    <dgm:pt modelId="{85D72742-6C28-4B88-8A12-02BE257146F6}" type="parTrans" cxnId="{6C944BD1-D595-49FD-B01E-736FCA6DABE4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4E0B119E-FA2C-4879-A19E-60ED94E176F2}" type="sibTrans" cxnId="{6C944BD1-D595-49FD-B01E-736FCA6DABE4}">
      <dgm:prSet/>
      <dgm:spPr/>
      <dgm:t>
        <a:bodyPr/>
        <a:lstStyle/>
        <a:p>
          <a:endParaRPr lang="en-GB"/>
        </a:p>
      </dgm:t>
    </dgm:pt>
    <dgm:pt modelId="{B6AABF38-61FC-4405-9AEC-38F1D479FB97}">
      <dgm:prSet phldrT="[Text]" custT="1"/>
      <dgm:spPr>
        <a:solidFill>
          <a:srgbClr val="0C6B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Value resources </a:t>
          </a:r>
          <a:br>
            <a:rPr lang="en-GB" sz="1100" b="1" dirty="0"/>
          </a:br>
          <a:r>
            <a:rPr lang="en-GB" sz="1100" b="1" dirty="0"/>
            <a:t>used</a:t>
          </a:r>
        </a:p>
      </dgm:t>
    </dgm:pt>
    <dgm:pt modelId="{170C3077-6F25-42E1-9915-2449C9D4A8E8}" type="sibTrans" cxnId="{EF2AB8AC-F848-41FA-A1E0-1958C07D990C}">
      <dgm:prSet/>
      <dgm:spPr/>
      <dgm:t>
        <a:bodyPr/>
        <a:lstStyle/>
        <a:p>
          <a:endParaRPr lang="en-GB"/>
        </a:p>
      </dgm:t>
    </dgm:pt>
    <dgm:pt modelId="{F61F0A2B-2E4E-4A80-8288-20A917D449DC}" type="parTrans" cxnId="{EF2AB8AC-F848-41FA-A1E0-1958C07D990C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8A021F33-5463-4C5F-8E40-8C0485393526}">
      <dgm:prSet custT="1"/>
      <dgm:spPr>
        <a:solidFill>
          <a:srgbClr val="0C6BAB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GB" sz="1100" b="1" dirty="0"/>
            <a:t>Measure resource use</a:t>
          </a:r>
        </a:p>
      </dgm:t>
    </dgm:pt>
    <dgm:pt modelId="{56AAFDA1-FAD7-46E0-AC05-F49B0F9CC1E3}" type="parTrans" cxnId="{4961FCCD-2AB0-4C40-AB32-1EC59C14A46C}">
      <dgm:prSet/>
      <dgm:spPr>
        <a:ln>
          <a:solidFill>
            <a:srgbClr val="0C6BAB"/>
          </a:solidFill>
        </a:ln>
      </dgm:spPr>
      <dgm:t>
        <a:bodyPr/>
        <a:lstStyle/>
        <a:p>
          <a:endParaRPr lang="en-GB"/>
        </a:p>
      </dgm:t>
    </dgm:pt>
    <dgm:pt modelId="{4E24100F-0372-4988-A364-96DB462184F0}" type="sibTrans" cxnId="{4961FCCD-2AB0-4C40-AB32-1EC59C14A46C}">
      <dgm:prSet/>
      <dgm:spPr/>
      <dgm:t>
        <a:bodyPr/>
        <a:lstStyle/>
        <a:p>
          <a:endParaRPr lang="en-GB"/>
        </a:p>
      </dgm:t>
    </dgm:pt>
    <dgm:pt modelId="{0431E7D1-A5DF-D646-9AEE-02C00E28F3EB}" type="pres">
      <dgm:prSet presAssocID="{9CFE9F0A-77EA-480F-8A47-DC2E9E96EA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3B258D-5741-384B-9E5D-039CB17BD74A}" type="pres">
      <dgm:prSet presAssocID="{A1AF02D4-60FB-45BB-9A06-75CCC1F6D41D}" presName="centerShape" presStyleLbl="node0" presStyleIdx="0" presStyleCnt="1" custScaleX="123200" custScaleY="123200"/>
      <dgm:spPr/>
    </dgm:pt>
    <dgm:pt modelId="{6972E9F9-E45F-1742-8D7A-DC690E07ABAE}" type="pres">
      <dgm:prSet presAssocID="{85D72742-6C28-4B88-8A12-02BE257146F6}" presName="Name9" presStyleLbl="parChTrans1D2" presStyleIdx="0" presStyleCnt="4"/>
      <dgm:spPr/>
    </dgm:pt>
    <dgm:pt modelId="{422CACD1-80FC-2748-A342-7EA08001ABCF}" type="pres">
      <dgm:prSet presAssocID="{85D72742-6C28-4B88-8A12-02BE257146F6}" presName="connTx" presStyleLbl="parChTrans1D2" presStyleIdx="0" presStyleCnt="4"/>
      <dgm:spPr/>
    </dgm:pt>
    <dgm:pt modelId="{E25B263E-C255-FC49-8016-BEC7544BD3EF}" type="pres">
      <dgm:prSet presAssocID="{BA82EEE4-C79B-437D-B756-51F79D5566CC}" presName="node" presStyleLbl="node1" presStyleIdx="0" presStyleCnt="4">
        <dgm:presLayoutVars>
          <dgm:bulletEnabled val="1"/>
        </dgm:presLayoutVars>
      </dgm:prSet>
      <dgm:spPr/>
    </dgm:pt>
    <dgm:pt modelId="{21518193-A028-464F-A589-D36F551E19BE}" type="pres">
      <dgm:prSet presAssocID="{56AAFDA1-FAD7-46E0-AC05-F49B0F9CC1E3}" presName="Name9" presStyleLbl="parChTrans1D2" presStyleIdx="1" presStyleCnt="4"/>
      <dgm:spPr/>
    </dgm:pt>
    <dgm:pt modelId="{61AF229C-93A0-F84B-A485-86D234A2A960}" type="pres">
      <dgm:prSet presAssocID="{56AAFDA1-FAD7-46E0-AC05-F49B0F9CC1E3}" presName="connTx" presStyleLbl="parChTrans1D2" presStyleIdx="1" presStyleCnt="4"/>
      <dgm:spPr/>
    </dgm:pt>
    <dgm:pt modelId="{1A46E91E-3B21-BD43-A706-1202FBA82879}" type="pres">
      <dgm:prSet presAssocID="{8A021F33-5463-4C5F-8E40-8C0485393526}" presName="node" presStyleLbl="node1" presStyleIdx="1" presStyleCnt="4">
        <dgm:presLayoutVars>
          <dgm:bulletEnabled val="1"/>
        </dgm:presLayoutVars>
      </dgm:prSet>
      <dgm:spPr/>
    </dgm:pt>
    <dgm:pt modelId="{77EDA1C6-4E74-7B45-AAB2-25F26E69B499}" type="pres">
      <dgm:prSet presAssocID="{F61F0A2B-2E4E-4A80-8288-20A917D449DC}" presName="Name9" presStyleLbl="parChTrans1D2" presStyleIdx="2" presStyleCnt="4"/>
      <dgm:spPr/>
    </dgm:pt>
    <dgm:pt modelId="{B8607618-F1D5-9446-BA41-5690141C357F}" type="pres">
      <dgm:prSet presAssocID="{F61F0A2B-2E4E-4A80-8288-20A917D449DC}" presName="connTx" presStyleLbl="parChTrans1D2" presStyleIdx="2" presStyleCnt="4"/>
      <dgm:spPr/>
    </dgm:pt>
    <dgm:pt modelId="{949251E3-AB2A-D841-B82C-642D890C5E3A}" type="pres">
      <dgm:prSet presAssocID="{B6AABF38-61FC-4405-9AEC-38F1D479FB97}" presName="node" presStyleLbl="node1" presStyleIdx="2" presStyleCnt="4">
        <dgm:presLayoutVars>
          <dgm:bulletEnabled val="1"/>
        </dgm:presLayoutVars>
      </dgm:prSet>
      <dgm:spPr/>
    </dgm:pt>
    <dgm:pt modelId="{AFBA0010-72AF-504C-870B-BE62F14563DF}" type="pres">
      <dgm:prSet presAssocID="{78292B06-8C17-4A44-B9A9-EFC2F9C13E1E}" presName="Name9" presStyleLbl="parChTrans1D2" presStyleIdx="3" presStyleCnt="4"/>
      <dgm:spPr/>
    </dgm:pt>
    <dgm:pt modelId="{696AF4BD-3811-F04F-BD11-902D12E33515}" type="pres">
      <dgm:prSet presAssocID="{78292B06-8C17-4A44-B9A9-EFC2F9C13E1E}" presName="connTx" presStyleLbl="parChTrans1D2" presStyleIdx="3" presStyleCnt="4"/>
      <dgm:spPr/>
    </dgm:pt>
    <dgm:pt modelId="{3DCA123F-A824-F349-BCA7-A2AE3B7D36DD}" type="pres">
      <dgm:prSet presAssocID="{02397AB5-00FC-4FE5-BC9B-B312A6468048}" presName="node" presStyleLbl="node1" presStyleIdx="3" presStyleCnt="4">
        <dgm:presLayoutVars>
          <dgm:bulletEnabled val="1"/>
        </dgm:presLayoutVars>
      </dgm:prSet>
      <dgm:spPr/>
    </dgm:pt>
  </dgm:ptLst>
  <dgm:cxnLst>
    <dgm:cxn modelId="{E8F01E61-3A86-DC4B-97B5-5EFDB765962F}" type="presOf" srcId="{85D72742-6C28-4B88-8A12-02BE257146F6}" destId="{422CACD1-80FC-2748-A342-7EA08001ABCF}" srcOrd="1" destOrd="0" presId="urn:microsoft.com/office/officeart/2005/8/layout/radial1"/>
    <dgm:cxn modelId="{7B483F42-57CD-4518-8CE7-3F675C0DEFFF}" srcId="{9CFE9F0A-77EA-480F-8A47-DC2E9E96EAB9}" destId="{A1AF02D4-60FB-45BB-9A06-75CCC1F6D41D}" srcOrd="0" destOrd="0" parTransId="{D0A1EB41-411E-472B-A5E4-1E4A26C775B0}" sibTransId="{00F12962-D969-4193-B2BE-7743896185EB}"/>
    <dgm:cxn modelId="{F49B4F65-724A-4D52-879D-EF973B02BE63}" srcId="{A1AF02D4-60FB-45BB-9A06-75CCC1F6D41D}" destId="{02397AB5-00FC-4FE5-BC9B-B312A6468048}" srcOrd="3" destOrd="0" parTransId="{78292B06-8C17-4A44-B9A9-EFC2F9C13E1E}" sibTransId="{BE56EB27-175B-44BF-9E5B-6AC45D8FC95E}"/>
    <dgm:cxn modelId="{FEA3866C-D6B6-9C45-AF22-5E53482EB759}" type="presOf" srcId="{56AAFDA1-FAD7-46E0-AC05-F49B0F9CC1E3}" destId="{61AF229C-93A0-F84B-A485-86D234A2A960}" srcOrd="1" destOrd="0" presId="urn:microsoft.com/office/officeart/2005/8/layout/radial1"/>
    <dgm:cxn modelId="{6BC8EF6F-DFB3-4442-AD33-C2B2F3A5077B}" type="presOf" srcId="{B6AABF38-61FC-4405-9AEC-38F1D479FB97}" destId="{949251E3-AB2A-D841-B82C-642D890C5E3A}" srcOrd="0" destOrd="0" presId="urn:microsoft.com/office/officeart/2005/8/layout/radial1"/>
    <dgm:cxn modelId="{FDE8A978-79E7-8C41-B9B9-9788A38533FA}" type="presOf" srcId="{02397AB5-00FC-4FE5-BC9B-B312A6468048}" destId="{3DCA123F-A824-F349-BCA7-A2AE3B7D36DD}" srcOrd="0" destOrd="0" presId="urn:microsoft.com/office/officeart/2005/8/layout/radial1"/>
    <dgm:cxn modelId="{7C23CA7E-C601-5D4D-9B1B-39D661F46256}" type="presOf" srcId="{8A021F33-5463-4C5F-8E40-8C0485393526}" destId="{1A46E91E-3B21-BD43-A706-1202FBA82879}" srcOrd="0" destOrd="0" presId="urn:microsoft.com/office/officeart/2005/8/layout/radial1"/>
    <dgm:cxn modelId="{F45AD687-923E-4648-A889-58B13F8CF818}" type="presOf" srcId="{9CFE9F0A-77EA-480F-8A47-DC2E9E96EAB9}" destId="{0431E7D1-A5DF-D646-9AEE-02C00E28F3EB}" srcOrd="0" destOrd="0" presId="urn:microsoft.com/office/officeart/2005/8/layout/radial1"/>
    <dgm:cxn modelId="{3155B69B-6CAA-7845-9D8C-F238D5A82411}" type="presOf" srcId="{85D72742-6C28-4B88-8A12-02BE257146F6}" destId="{6972E9F9-E45F-1742-8D7A-DC690E07ABAE}" srcOrd="0" destOrd="0" presId="urn:microsoft.com/office/officeart/2005/8/layout/radial1"/>
    <dgm:cxn modelId="{225AD19F-390D-9443-802A-E21DAF918CD5}" type="presOf" srcId="{BA82EEE4-C79B-437D-B756-51F79D5566CC}" destId="{E25B263E-C255-FC49-8016-BEC7544BD3EF}" srcOrd="0" destOrd="0" presId="urn:microsoft.com/office/officeart/2005/8/layout/radial1"/>
    <dgm:cxn modelId="{EF2AB8AC-F848-41FA-A1E0-1958C07D990C}" srcId="{A1AF02D4-60FB-45BB-9A06-75CCC1F6D41D}" destId="{B6AABF38-61FC-4405-9AEC-38F1D479FB97}" srcOrd="2" destOrd="0" parTransId="{F61F0A2B-2E4E-4A80-8288-20A917D449DC}" sibTransId="{170C3077-6F25-42E1-9915-2449C9D4A8E8}"/>
    <dgm:cxn modelId="{0A10F9C6-B4BF-0347-A74B-5C10C9F8F4AA}" type="presOf" srcId="{56AAFDA1-FAD7-46E0-AC05-F49B0F9CC1E3}" destId="{21518193-A028-464F-A589-D36F551E19BE}" srcOrd="0" destOrd="0" presId="urn:microsoft.com/office/officeart/2005/8/layout/radial1"/>
    <dgm:cxn modelId="{7AF085C7-5140-A04C-86F1-F3A207A7C4F5}" type="presOf" srcId="{F61F0A2B-2E4E-4A80-8288-20A917D449DC}" destId="{77EDA1C6-4E74-7B45-AAB2-25F26E69B499}" srcOrd="0" destOrd="0" presId="urn:microsoft.com/office/officeart/2005/8/layout/radial1"/>
    <dgm:cxn modelId="{86BC86C7-E16C-DB42-BCA0-03258B11B0B8}" type="presOf" srcId="{F61F0A2B-2E4E-4A80-8288-20A917D449DC}" destId="{B8607618-F1D5-9446-BA41-5690141C357F}" srcOrd="1" destOrd="0" presId="urn:microsoft.com/office/officeart/2005/8/layout/radial1"/>
    <dgm:cxn modelId="{4961FCCD-2AB0-4C40-AB32-1EC59C14A46C}" srcId="{A1AF02D4-60FB-45BB-9A06-75CCC1F6D41D}" destId="{8A021F33-5463-4C5F-8E40-8C0485393526}" srcOrd="1" destOrd="0" parTransId="{56AAFDA1-FAD7-46E0-AC05-F49B0F9CC1E3}" sibTransId="{4E24100F-0372-4988-A364-96DB462184F0}"/>
    <dgm:cxn modelId="{6C944BD1-D595-49FD-B01E-736FCA6DABE4}" srcId="{A1AF02D4-60FB-45BB-9A06-75CCC1F6D41D}" destId="{BA82EEE4-C79B-437D-B756-51F79D5566CC}" srcOrd="0" destOrd="0" parTransId="{85D72742-6C28-4B88-8A12-02BE257146F6}" sibTransId="{4E0B119E-FA2C-4879-A19E-60ED94E176F2}"/>
    <dgm:cxn modelId="{A9ABB5D5-B260-B241-9F61-FA7E5B456174}" type="presOf" srcId="{78292B06-8C17-4A44-B9A9-EFC2F9C13E1E}" destId="{696AF4BD-3811-F04F-BD11-902D12E33515}" srcOrd="1" destOrd="0" presId="urn:microsoft.com/office/officeart/2005/8/layout/radial1"/>
    <dgm:cxn modelId="{E44918F0-4C99-EE49-8EC0-79D73834F51B}" type="presOf" srcId="{78292B06-8C17-4A44-B9A9-EFC2F9C13E1E}" destId="{AFBA0010-72AF-504C-870B-BE62F14563DF}" srcOrd="0" destOrd="0" presId="urn:microsoft.com/office/officeart/2005/8/layout/radial1"/>
    <dgm:cxn modelId="{31B80CF5-4476-5142-BE24-3AFFC882471B}" type="presOf" srcId="{A1AF02D4-60FB-45BB-9A06-75CCC1F6D41D}" destId="{963B258D-5741-384B-9E5D-039CB17BD74A}" srcOrd="0" destOrd="0" presId="urn:microsoft.com/office/officeart/2005/8/layout/radial1"/>
    <dgm:cxn modelId="{CC21F86D-D260-8640-B713-E7D0CE69D41B}" type="presParOf" srcId="{0431E7D1-A5DF-D646-9AEE-02C00E28F3EB}" destId="{963B258D-5741-384B-9E5D-039CB17BD74A}" srcOrd="0" destOrd="0" presId="urn:microsoft.com/office/officeart/2005/8/layout/radial1"/>
    <dgm:cxn modelId="{E188257B-19E6-1D4A-861C-521C9203BE84}" type="presParOf" srcId="{0431E7D1-A5DF-D646-9AEE-02C00E28F3EB}" destId="{6972E9F9-E45F-1742-8D7A-DC690E07ABAE}" srcOrd="1" destOrd="0" presId="urn:microsoft.com/office/officeart/2005/8/layout/radial1"/>
    <dgm:cxn modelId="{2017C2FA-CCA4-8D4B-82B6-20FCB940F18D}" type="presParOf" srcId="{6972E9F9-E45F-1742-8D7A-DC690E07ABAE}" destId="{422CACD1-80FC-2748-A342-7EA08001ABCF}" srcOrd="0" destOrd="0" presId="urn:microsoft.com/office/officeart/2005/8/layout/radial1"/>
    <dgm:cxn modelId="{B6248595-28FC-8640-AD81-C9CC1381DBC8}" type="presParOf" srcId="{0431E7D1-A5DF-D646-9AEE-02C00E28F3EB}" destId="{E25B263E-C255-FC49-8016-BEC7544BD3EF}" srcOrd="2" destOrd="0" presId="urn:microsoft.com/office/officeart/2005/8/layout/radial1"/>
    <dgm:cxn modelId="{3459EE28-DC27-9940-9977-C8AE916E270A}" type="presParOf" srcId="{0431E7D1-A5DF-D646-9AEE-02C00E28F3EB}" destId="{21518193-A028-464F-A589-D36F551E19BE}" srcOrd="3" destOrd="0" presId="urn:microsoft.com/office/officeart/2005/8/layout/radial1"/>
    <dgm:cxn modelId="{67E8630D-BA3C-F540-8F12-277BAC27DFB4}" type="presParOf" srcId="{21518193-A028-464F-A589-D36F551E19BE}" destId="{61AF229C-93A0-F84B-A485-86D234A2A960}" srcOrd="0" destOrd="0" presId="urn:microsoft.com/office/officeart/2005/8/layout/radial1"/>
    <dgm:cxn modelId="{97C50729-0FB6-CD49-9303-7C0D2CE1FEF8}" type="presParOf" srcId="{0431E7D1-A5DF-D646-9AEE-02C00E28F3EB}" destId="{1A46E91E-3B21-BD43-A706-1202FBA82879}" srcOrd="4" destOrd="0" presId="urn:microsoft.com/office/officeart/2005/8/layout/radial1"/>
    <dgm:cxn modelId="{F67F428F-2A14-1F45-9FD9-7C11A2364BCB}" type="presParOf" srcId="{0431E7D1-A5DF-D646-9AEE-02C00E28F3EB}" destId="{77EDA1C6-4E74-7B45-AAB2-25F26E69B499}" srcOrd="5" destOrd="0" presId="urn:microsoft.com/office/officeart/2005/8/layout/radial1"/>
    <dgm:cxn modelId="{103E8651-E2E2-684C-A639-1567A7BABEE5}" type="presParOf" srcId="{77EDA1C6-4E74-7B45-AAB2-25F26E69B499}" destId="{B8607618-F1D5-9446-BA41-5690141C357F}" srcOrd="0" destOrd="0" presId="urn:microsoft.com/office/officeart/2005/8/layout/radial1"/>
    <dgm:cxn modelId="{2AF34DE8-476D-064C-B216-5B3B8D6F1E3D}" type="presParOf" srcId="{0431E7D1-A5DF-D646-9AEE-02C00E28F3EB}" destId="{949251E3-AB2A-D841-B82C-642D890C5E3A}" srcOrd="6" destOrd="0" presId="urn:microsoft.com/office/officeart/2005/8/layout/radial1"/>
    <dgm:cxn modelId="{88B29707-FAFE-504F-AE96-C6A3DB810082}" type="presParOf" srcId="{0431E7D1-A5DF-D646-9AEE-02C00E28F3EB}" destId="{AFBA0010-72AF-504C-870B-BE62F14563DF}" srcOrd="7" destOrd="0" presId="urn:microsoft.com/office/officeart/2005/8/layout/radial1"/>
    <dgm:cxn modelId="{5F9B194C-14C0-524D-8CBA-4AF1C1F3F2E2}" type="presParOf" srcId="{AFBA0010-72AF-504C-870B-BE62F14563DF}" destId="{696AF4BD-3811-F04F-BD11-902D12E33515}" srcOrd="0" destOrd="0" presId="urn:microsoft.com/office/officeart/2005/8/layout/radial1"/>
    <dgm:cxn modelId="{B6607EE4-0B20-DF4C-9FD3-92EEA9E54353}" type="presParOf" srcId="{0431E7D1-A5DF-D646-9AEE-02C00E28F3EB}" destId="{3DCA123F-A824-F349-BCA7-A2AE3B7D36D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97D55-01F4-470E-AF1E-F85F8ED93381}">
      <dsp:nvSpPr>
        <dsp:cNvPr id="0" name=""/>
        <dsp:cNvSpPr/>
      </dsp:nvSpPr>
      <dsp:spPr>
        <a:xfrm>
          <a:off x="928115" y="182877"/>
          <a:ext cx="3383274" cy="1170428"/>
        </a:xfrm>
        <a:prstGeom prst="ellipse">
          <a:avLst/>
        </a:prstGeom>
        <a:solidFill>
          <a:srgbClr val="4693AB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DD4A8-39DE-4D69-94E3-F5C61F0D41C9}">
      <dsp:nvSpPr>
        <dsp:cNvPr id="0" name=""/>
        <dsp:cNvSpPr/>
      </dsp:nvSpPr>
      <dsp:spPr>
        <a:xfrm>
          <a:off x="2290482" y="3050699"/>
          <a:ext cx="654423" cy="418831"/>
        </a:xfrm>
        <a:prstGeom prst="downArrow">
          <a:avLst/>
        </a:prstGeom>
        <a:solidFill>
          <a:srgbClr val="4693A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69EC-343F-43A2-9BD8-452C4B6512F6}">
      <dsp:nvSpPr>
        <dsp:cNvPr id="0" name=""/>
        <dsp:cNvSpPr/>
      </dsp:nvSpPr>
      <dsp:spPr>
        <a:xfrm>
          <a:off x="33841" y="3420880"/>
          <a:ext cx="5167704" cy="78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rgbClr val="ED7D31"/>
              </a:solidFill>
              <a:latin typeface="+mn-lt"/>
            </a:rPr>
            <a:t>Output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>
              <a:solidFill>
                <a:srgbClr val="ED7D31"/>
              </a:solidFill>
              <a:latin typeface="+mn-lt"/>
            </a:rPr>
            <a:t>(e.g., per test, per visit, per person treated per year)</a:t>
          </a:r>
        </a:p>
      </dsp:txBody>
      <dsp:txXfrm>
        <a:off x="33841" y="3420880"/>
        <a:ext cx="5167704" cy="785308"/>
      </dsp:txXfrm>
    </dsp:sp>
    <dsp:sp modelId="{0D0E6C62-F6DC-472C-92B6-AE240C612B64}">
      <dsp:nvSpPr>
        <dsp:cNvPr id="0" name=""/>
        <dsp:cNvSpPr/>
      </dsp:nvSpPr>
      <dsp:spPr>
        <a:xfrm>
          <a:off x="2127395" y="1562764"/>
          <a:ext cx="1177962" cy="1177962"/>
        </a:xfrm>
        <a:prstGeom prst="ellipse">
          <a:avLst/>
        </a:prstGeom>
        <a:solidFill>
          <a:srgbClr val="4693A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Equipment</a:t>
          </a:r>
        </a:p>
      </dsp:txBody>
      <dsp:txXfrm>
        <a:off x="2299904" y="1735273"/>
        <a:ext cx="832944" cy="832944"/>
      </dsp:txXfrm>
    </dsp:sp>
    <dsp:sp modelId="{B5FDE79A-E8DB-47C4-8EA1-A8873FBF3004}">
      <dsp:nvSpPr>
        <dsp:cNvPr id="0" name=""/>
        <dsp:cNvSpPr/>
      </dsp:nvSpPr>
      <dsp:spPr>
        <a:xfrm>
          <a:off x="1266628" y="640299"/>
          <a:ext cx="1177962" cy="1177962"/>
        </a:xfrm>
        <a:prstGeom prst="ellipse">
          <a:avLst/>
        </a:prstGeom>
        <a:solidFill>
          <a:srgbClr val="4693A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Drugs and other supplies</a:t>
          </a:r>
        </a:p>
      </dsp:txBody>
      <dsp:txXfrm>
        <a:off x="1439137" y="812808"/>
        <a:ext cx="832944" cy="832944"/>
      </dsp:txXfrm>
    </dsp:sp>
    <dsp:sp modelId="{CFB7FB3F-211E-4C54-B0E2-2ACAF855F9A3}">
      <dsp:nvSpPr>
        <dsp:cNvPr id="0" name=""/>
        <dsp:cNvSpPr/>
      </dsp:nvSpPr>
      <dsp:spPr>
        <a:xfrm>
          <a:off x="2539490" y="273849"/>
          <a:ext cx="1177962" cy="1177962"/>
        </a:xfrm>
        <a:prstGeom prst="ellipse">
          <a:avLst/>
        </a:prstGeom>
        <a:solidFill>
          <a:srgbClr val="4693A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Human resources</a:t>
          </a:r>
        </a:p>
      </dsp:txBody>
      <dsp:txXfrm>
        <a:off x="2711999" y="446358"/>
        <a:ext cx="832944" cy="832944"/>
      </dsp:txXfrm>
    </dsp:sp>
    <dsp:sp modelId="{03DBB0F6-C9B7-4D96-B5C5-4A8150DEE7BA}">
      <dsp:nvSpPr>
        <dsp:cNvPr id="0" name=""/>
        <dsp:cNvSpPr/>
      </dsp:nvSpPr>
      <dsp:spPr>
        <a:xfrm>
          <a:off x="785308" y="35116"/>
          <a:ext cx="3664771" cy="2931817"/>
        </a:xfrm>
        <a:prstGeom prst="funnel">
          <a:avLst/>
        </a:prstGeom>
        <a:solidFill>
          <a:schemeClr val="lt1">
            <a:hueOff val="0"/>
            <a:satOff val="0"/>
            <a:lumOff val="0"/>
            <a:alpha val="30000"/>
          </a:schemeClr>
        </a:solidFill>
        <a:ln w="635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70572-7760-4B55-97EB-6946984860BE}">
      <dsp:nvSpPr>
        <dsp:cNvPr id="0" name=""/>
        <dsp:cNvSpPr/>
      </dsp:nvSpPr>
      <dsp:spPr>
        <a:xfrm>
          <a:off x="0" y="0"/>
          <a:ext cx="485469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E9E25-1694-4735-831E-686C9E9BA4A0}">
      <dsp:nvSpPr>
        <dsp:cNvPr id="0" name=""/>
        <dsp:cNvSpPr/>
      </dsp:nvSpPr>
      <dsp:spPr>
        <a:xfrm>
          <a:off x="0" y="0"/>
          <a:ext cx="4854692" cy="12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Total Costs (TC): </a:t>
          </a:r>
          <a:r>
            <a:rPr lang="en-GB" sz="1600" kern="1200" dirty="0"/>
            <a:t>represent the cost of producing a service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ED7D31"/>
              </a:solidFill>
            </a:rPr>
            <a:t>e.g., the total cost of active TB case finding at clinic A</a:t>
          </a:r>
          <a:endParaRPr lang="en-US" sz="1600" kern="1200" dirty="0">
            <a:solidFill>
              <a:srgbClr val="ED7D31"/>
            </a:solidFill>
          </a:endParaRPr>
        </a:p>
      </dsp:txBody>
      <dsp:txXfrm>
        <a:off x="0" y="0"/>
        <a:ext cx="4854692" cy="1268298"/>
      </dsp:txXfrm>
    </dsp:sp>
    <dsp:sp modelId="{2FCEEC4C-A1A9-4CA8-BD0B-B292E460543E}">
      <dsp:nvSpPr>
        <dsp:cNvPr id="0" name=""/>
        <dsp:cNvSpPr/>
      </dsp:nvSpPr>
      <dsp:spPr>
        <a:xfrm>
          <a:off x="0" y="1268298"/>
          <a:ext cx="4854692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CA082-7F00-4216-9165-7B566775FE32}">
      <dsp:nvSpPr>
        <dsp:cNvPr id="0" name=""/>
        <dsp:cNvSpPr/>
      </dsp:nvSpPr>
      <dsp:spPr>
        <a:xfrm>
          <a:off x="0" y="1268298"/>
          <a:ext cx="4854692" cy="12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Average costs/unit costs:</a:t>
          </a:r>
          <a:r>
            <a:rPr lang="en-GB" sz="1600" kern="1200" dirty="0"/>
            <a:t> total cost per unit of output </a:t>
          </a:r>
          <a:br>
            <a:rPr lang="en-GB" sz="1600" kern="1200" dirty="0"/>
          </a:br>
          <a:r>
            <a:rPr lang="en-GB" sz="1600" kern="1200" dirty="0"/>
            <a:t>(or TC/Q) with output being measured in different ways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ED7D31"/>
              </a:solidFill>
            </a:rPr>
            <a:t>e.g., the cost per person contacted; or the cost per person tested</a:t>
          </a:r>
          <a:endParaRPr lang="en-US" sz="1600" kern="1200" dirty="0">
            <a:solidFill>
              <a:srgbClr val="ED7D31"/>
            </a:solidFill>
          </a:endParaRPr>
        </a:p>
      </dsp:txBody>
      <dsp:txXfrm>
        <a:off x="0" y="1268298"/>
        <a:ext cx="4854692" cy="1268298"/>
      </dsp:txXfrm>
    </dsp:sp>
    <dsp:sp modelId="{FE0F50A4-6302-4F47-9772-B87A4004414F}">
      <dsp:nvSpPr>
        <dsp:cNvPr id="0" name=""/>
        <dsp:cNvSpPr/>
      </dsp:nvSpPr>
      <dsp:spPr>
        <a:xfrm>
          <a:off x="0" y="2536596"/>
          <a:ext cx="4854692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2869F-BE90-4E40-8562-BF6D1BC7B056}">
      <dsp:nvSpPr>
        <dsp:cNvPr id="0" name=""/>
        <dsp:cNvSpPr/>
      </dsp:nvSpPr>
      <dsp:spPr>
        <a:xfrm>
          <a:off x="0" y="2536596"/>
          <a:ext cx="4854692" cy="12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Marginal cost:</a:t>
          </a:r>
          <a:r>
            <a:rPr lang="en-GB" sz="1600" kern="1200" dirty="0"/>
            <a:t> the additional cost of producing one more unit of output (looking within a service or project)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ED7D31"/>
              </a:solidFill>
            </a:rPr>
            <a:t>e.g., the cost of testing one more person or the cost or carrying out one more test</a:t>
          </a:r>
          <a:endParaRPr lang="en-US" sz="1600" kern="1200" dirty="0">
            <a:solidFill>
              <a:srgbClr val="ED7D31"/>
            </a:solidFill>
          </a:endParaRPr>
        </a:p>
      </dsp:txBody>
      <dsp:txXfrm>
        <a:off x="0" y="2536596"/>
        <a:ext cx="4854692" cy="1268298"/>
      </dsp:txXfrm>
    </dsp:sp>
    <dsp:sp modelId="{CBEFF7AE-A63D-4313-9180-23DAFE00E08F}">
      <dsp:nvSpPr>
        <dsp:cNvPr id="0" name=""/>
        <dsp:cNvSpPr/>
      </dsp:nvSpPr>
      <dsp:spPr>
        <a:xfrm>
          <a:off x="0" y="3804894"/>
          <a:ext cx="4854692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86F4EA-0C5B-485D-816D-0AA3F9479B69}">
      <dsp:nvSpPr>
        <dsp:cNvPr id="0" name=""/>
        <dsp:cNvSpPr/>
      </dsp:nvSpPr>
      <dsp:spPr>
        <a:xfrm>
          <a:off x="0" y="3804894"/>
          <a:ext cx="4854692" cy="12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Incremental cost:</a:t>
          </a:r>
          <a:r>
            <a:rPr lang="en-GB" sz="1600" kern="1200" dirty="0"/>
            <a:t> additional cost of adding a new service </a:t>
          </a:r>
          <a:br>
            <a:rPr lang="en-GB" sz="1600" kern="1200" dirty="0"/>
          </a:br>
          <a:r>
            <a:rPr lang="en-GB" sz="1600" kern="1200" dirty="0"/>
            <a:t>or project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ED7D31"/>
              </a:solidFill>
            </a:rPr>
            <a:t>e.g., the additional cost of adding active case finding to the current TB clinic services </a:t>
          </a:r>
          <a:endParaRPr lang="en-US" sz="1600" kern="1200" dirty="0">
            <a:solidFill>
              <a:srgbClr val="ED7D31"/>
            </a:solidFill>
          </a:endParaRPr>
        </a:p>
      </dsp:txBody>
      <dsp:txXfrm>
        <a:off x="0" y="3804894"/>
        <a:ext cx="4854692" cy="1268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AF506-BE3B-48DB-B7FB-CB0D6E370EBA}">
      <dsp:nvSpPr>
        <dsp:cNvPr id="0" name=""/>
        <dsp:cNvSpPr/>
      </dsp:nvSpPr>
      <dsp:spPr>
        <a:xfrm>
          <a:off x="3977" y="178364"/>
          <a:ext cx="1598476" cy="457200"/>
        </a:xfrm>
        <a:prstGeom prst="roundRect">
          <a:avLst>
            <a:gd name="adj" fmla="val 10000"/>
          </a:avLst>
        </a:prstGeom>
        <a:solidFill>
          <a:srgbClr val="469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Budgeting</a:t>
          </a:r>
        </a:p>
      </dsp:txBody>
      <dsp:txXfrm>
        <a:off x="17368" y="191755"/>
        <a:ext cx="1571694" cy="430418"/>
      </dsp:txXfrm>
    </dsp:sp>
    <dsp:sp modelId="{24540487-482B-4891-A134-93C4AD4ACF32}">
      <dsp:nvSpPr>
        <dsp:cNvPr id="0" name=""/>
        <dsp:cNvSpPr/>
      </dsp:nvSpPr>
      <dsp:spPr>
        <a:xfrm>
          <a:off x="163825" y="635564"/>
          <a:ext cx="156210" cy="66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17"/>
              </a:lnTo>
              <a:lnTo>
                <a:pt x="156210" y="668617"/>
              </a:lnTo>
            </a:path>
          </a:pathLst>
        </a:custGeom>
        <a:noFill/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4D633-B414-43D9-9D02-82B9497B4EC9}">
      <dsp:nvSpPr>
        <dsp:cNvPr id="0" name=""/>
        <dsp:cNvSpPr/>
      </dsp:nvSpPr>
      <dsp:spPr>
        <a:xfrm>
          <a:off x="320036" y="858436"/>
          <a:ext cx="1426383" cy="89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Financial costs</a:t>
          </a:r>
        </a:p>
        <a:p>
          <a:pPr marL="109728" lvl="1" indent="-109728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100" kern="1200" dirty="0"/>
            <a:t>Some funders require full economic costing</a:t>
          </a:r>
        </a:p>
      </dsp:txBody>
      <dsp:txXfrm>
        <a:off x="346147" y="884547"/>
        <a:ext cx="1374161" cy="839267"/>
      </dsp:txXfrm>
    </dsp:sp>
    <dsp:sp modelId="{1FE6C819-10EE-4B18-B16E-4877CEB2B63D}">
      <dsp:nvSpPr>
        <dsp:cNvPr id="0" name=""/>
        <dsp:cNvSpPr/>
      </dsp:nvSpPr>
      <dsp:spPr>
        <a:xfrm>
          <a:off x="2048199" y="178364"/>
          <a:ext cx="1598476" cy="457200"/>
        </a:xfrm>
        <a:prstGeom prst="roundRect">
          <a:avLst>
            <a:gd name="adj" fmla="val 10000"/>
          </a:avLst>
        </a:prstGeom>
        <a:solidFill>
          <a:srgbClr val="469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Forecasting</a:t>
          </a:r>
        </a:p>
      </dsp:txBody>
      <dsp:txXfrm>
        <a:off x="2061590" y="191755"/>
        <a:ext cx="1571694" cy="430418"/>
      </dsp:txXfrm>
    </dsp:sp>
    <dsp:sp modelId="{631AEC28-8DD0-4CB1-833F-0D850273CC2A}">
      <dsp:nvSpPr>
        <dsp:cNvPr id="0" name=""/>
        <dsp:cNvSpPr/>
      </dsp:nvSpPr>
      <dsp:spPr>
        <a:xfrm>
          <a:off x="2208047" y="635564"/>
          <a:ext cx="159847" cy="66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17"/>
              </a:lnTo>
              <a:lnTo>
                <a:pt x="159847" y="668617"/>
              </a:lnTo>
            </a:path>
          </a:pathLst>
        </a:custGeom>
        <a:noFill/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10F9E-6972-43DF-8022-EA557DC0BE71}">
      <dsp:nvSpPr>
        <dsp:cNvPr id="0" name=""/>
        <dsp:cNvSpPr/>
      </dsp:nvSpPr>
      <dsp:spPr>
        <a:xfrm>
          <a:off x="2367895" y="858436"/>
          <a:ext cx="1426383" cy="89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Economic </a:t>
          </a:r>
          <a:br>
            <a:rPr lang="en-GB" sz="1600" kern="1200" dirty="0"/>
          </a:br>
          <a:r>
            <a:rPr lang="en-GB" sz="1600" kern="1200" dirty="0"/>
            <a:t>costs</a:t>
          </a:r>
        </a:p>
      </dsp:txBody>
      <dsp:txXfrm>
        <a:off x="2394006" y="884547"/>
        <a:ext cx="1374161" cy="839267"/>
      </dsp:txXfrm>
    </dsp:sp>
    <dsp:sp modelId="{3886907F-B48D-4009-B00A-D8989B750FD9}">
      <dsp:nvSpPr>
        <dsp:cNvPr id="0" name=""/>
        <dsp:cNvSpPr/>
      </dsp:nvSpPr>
      <dsp:spPr>
        <a:xfrm>
          <a:off x="2208047" y="635564"/>
          <a:ext cx="159847" cy="1760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407"/>
              </a:lnTo>
              <a:lnTo>
                <a:pt x="159847" y="1760407"/>
              </a:lnTo>
            </a:path>
          </a:pathLst>
        </a:custGeom>
        <a:noFill/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01DE-F57F-4EC3-A4D0-6865FB045ABD}">
      <dsp:nvSpPr>
        <dsp:cNvPr id="0" name=""/>
        <dsp:cNvSpPr/>
      </dsp:nvSpPr>
      <dsp:spPr>
        <a:xfrm>
          <a:off x="2367895" y="1950226"/>
          <a:ext cx="1426383" cy="89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Financial </a:t>
          </a:r>
          <a:br>
            <a:rPr lang="en-GB" sz="1600" kern="1200" dirty="0"/>
          </a:br>
          <a:r>
            <a:rPr lang="en-GB" sz="1600" kern="1200" dirty="0"/>
            <a:t>costs</a:t>
          </a:r>
        </a:p>
      </dsp:txBody>
      <dsp:txXfrm>
        <a:off x="2394006" y="1976337"/>
        <a:ext cx="1374161" cy="839267"/>
      </dsp:txXfrm>
    </dsp:sp>
    <dsp:sp modelId="{6A5954A3-D7F7-4FAD-9EEE-3F19FB2D7496}">
      <dsp:nvSpPr>
        <dsp:cNvPr id="0" name=""/>
        <dsp:cNvSpPr/>
      </dsp:nvSpPr>
      <dsp:spPr>
        <a:xfrm>
          <a:off x="4092421" y="178364"/>
          <a:ext cx="1598476" cy="457200"/>
        </a:xfrm>
        <a:prstGeom prst="roundRect">
          <a:avLst>
            <a:gd name="adj" fmla="val 10000"/>
          </a:avLst>
        </a:prstGeom>
        <a:solidFill>
          <a:srgbClr val="469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Efficiency</a:t>
          </a:r>
        </a:p>
      </dsp:txBody>
      <dsp:txXfrm>
        <a:off x="4105812" y="191755"/>
        <a:ext cx="1571694" cy="430418"/>
      </dsp:txXfrm>
    </dsp:sp>
    <dsp:sp modelId="{554612FF-A664-4266-826E-F94F521046D5}">
      <dsp:nvSpPr>
        <dsp:cNvPr id="0" name=""/>
        <dsp:cNvSpPr/>
      </dsp:nvSpPr>
      <dsp:spPr>
        <a:xfrm>
          <a:off x="4252269" y="635564"/>
          <a:ext cx="159847" cy="66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17"/>
              </a:lnTo>
              <a:lnTo>
                <a:pt x="159847" y="668617"/>
              </a:lnTo>
            </a:path>
          </a:pathLst>
        </a:custGeom>
        <a:noFill/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B8F06-DCC3-4400-A9BC-3AAAE19D8A54}">
      <dsp:nvSpPr>
        <dsp:cNvPr id="0" name=""/>
        <dsp:cNvSpPr/>
      </dsp:nvSpPr>
      <dsp:spPr>
        <a:xfrm>
          <a:off x="4412116" y="858436"/>
          <a:ext cx="1426383" cy="89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Economic </a:t>
          </a:r>
          <a:br>
            <a:rPr lang="en-GB" sz="1600" kern="1200" dirty="0"/>
          </a:br>
          <a:r>
            <a:rPr lang="en-GB" sz="1600" kern="1200" dirty="0"/>
            <a:t>costs</a:t>
          </a:r>
        </a:p>
      </dsp:txBody>
      <dsp:txXfrm>
        <a:off x="4438227" y="884547"/>
        <a:ext cx="1374161" cy="839267"/>
      </dsp:txXfrm>
    </dsp:sp>
    <dsp:sp modelId="{B892D573-AC9B-471C-9523-8C4DFAEBEFF4}">
      <dsp:nvSpPr>
        <dsp:cNvPr id="0" name=""/>
        <dsp:cNvSpPr/>
      </dsp:nvSpPr>
      <dsp:spPr>
        <a:xfrm>
          <a:off x="6136643" y="178364"/>
          <a:ext cx="1598476" cy="457200"/>
        </a:xfrm>
        <a:prstGeom prst="roundRect">
          <a:avLst>
            <a:gd name="adj" fmla="val 10000"/>
          </a:avLst>
        </a:prstGeom>
        <a:solidFill>
          <a:srgbClr val="469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Priority setting</a:t>
          </a:r>
        </a:p>
      </dsp:txBody>
      <dsp:txXfrm>
        <a:off x="6150034" y="191755"/>
        <a:ext cx="1571694" cy="430418"/>
      </dsp:txXfrm>
    </dsp:sp>
    <dsp:sp modelId="{AE5396C4-6137-4284-A9F2-A149868FD03D}">
      <dsp:nvSpPr>
        <dsp:cNvPr id="0" name=""/>
        <dsp:cNvSpPr/>
      </dsp:nvSpPr>
      <dsp:spPr>
        <a:xfrm>
          <a:off x="6296490" y="635564"/>
          <a:ext cx="159847" cy="66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617"/>
              </a:lnTo>
              <a:lnTo>
                <a:pt x="159847" y="668617"/>
              </a:lnTo>
            </a:path>
          </a:pathLst>
        </a:custGeom>
        <a:noFill/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85F9E-910A-4711-BCD2-4409858242AB}">
      <dsp:nvSpPr>
        <dsp:cNvPr id="0" name=""/>
        <dsp:cNvSpPr/>
      </dsp:nvSpPr>
      <dsp:spPr>
        <a:xfrm>
          <a:off x="6456338" y="858436"/>
          <a:ext cx="1426383" cy="89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69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Economic </a:t>
          </a:r>
          <a:br>
            <a:rPr lang="en-GB" sz="1600" kern="1200" dirty="0"/>
          </a:br>
          <a:r>
            <a:rPr lang="en-GB" sz="1600" kern="1200" dirty="0"/>
            <a:t>costs</a:t>
          </a:r>
        </a:p>
      </dsp:txBody>
      <dsp:txXfrm>
        <a:off x="6482449" y="884547"/>
        <a:ext cx="1374161" cy="839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B258D-5741-384B-9E5D-039CB17BD74A}">
      <dsp:nvSpPr>
        <dsp:cNvPr id="0" name=""/>
        <dsp:cNvSpPr/>
      </dsp:nvSpPr>
      <dsp:spPr>
        <a:xfrm>
          <a:off x="2857499" y="1558039"/>
          <a:ext cx="1600201" cy="1600201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Principles </a:t>
          </a:r>
          <a:br>
            <a:rPr lang="en-GB" sz="1600" b="1" kern="1200" dirty="0"/>
          </a:br>
          <a:r>
            <a:rPr lang="en-GB" sz="1600" b="1" kern="1200" dirty="0"/>
            <a:t>of Costing</a:t>
          </a:r>
        </a:p>
      </dsp:txBody>
      <dsp:txXfrm>
        <a:off x="3091843" y="1792383"/>
        <a:ext cx="1131513" cy="1131513"/>
      </dsp:txXfrm>
    </dsp:sp>
    <dsp:sp modelId="{6972E9F9-E45F-1742-8D7A-DC690E07ABAE}">
      <dsp:nvSpPr>
        <dsp:cNvPr id="0" name=""/>
        <dsp:cNvSpPr/>
      </dsp:nvSpPr>
      <dsp:spPr>
        <a:xfrm rot="16200000">
          <a:off x="3537081" y="1421541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1574" y="1431495"/>
        <a:ext cx="12051" cy="12051"/>
      </dsp:txXfrm>
    </dsp:sp>
    <dsp:sp modelId="{E25B263E-C255-FC49-8016-BEC7544BD3EF}">
      <dsp:nvSpPr>
        <dsp:cNvPr id="0" name=""/>
        <dsp:cNvSpPr/>
      </dsp:nvSpPr>
      <dsp:spPr>
        <a:xfrm>
          <a:off x="3008167" y="1813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Study Design</a:t>
          </a:r>
        </a:p>
      </dsp:txBody>
      <dsp:txXfrm>
        <a:off x="3198381" y="208352"/>
        <a:ext cx="918436" cy="918436"/>
      </dsp:txXfrm>
    </dsp:sp>
    <dsp:sp modelId="{21518193-A028-464F-A589-D36F551E19BE}">
      <dsp:nvSpPr>
        <dsp:cNvPr id="0" name=""/>
        <dsp:cNvSpPr/>
      </dsp:nvSpPr>
      <dsp:spPr>
        <a:xfrm>
          <a:off x="4457700" y="2342160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72193" y="2352114"/>
        <a:ext cx="12051" cy="12051"/>
      </dsp:txXfrm>
    </dsp:sp>
    <dsp:sp modelId="{1A46E91E-3B21-BD43-A706-1202FBA82879}">
      <dsp:nvSpPr>
        <dsp:cNvPr id="0" name=""/>
        <dsp:cNvSpPr/>
      </dsp:nvSpPr>
      <dsp:spPr>
        <a:xfrm>
          <a:off x="4698737" y="1708708"/>
          <a:ext cx="1298864" cy="1298864"/>
        </a:xfrm>
        <a:prstGeom prst="ellipse">
          <a:avLst/>
        </a:prstGeom>
        <a:solidFill>
          <a:srgbClr val="469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Measure resource use</a:t>
          </a:r>
        </a:p>
      </dsp:txBody>
      <dsp:txXfrm>
        <a:off x="4888951" y="1898922"/>
        <a:ext cx="918436" cy="918436"/>
      </dsp:txXfrm>
    </dsp:sp>
    <dsp:sp modelId="{77EDA1C6-4E74-7B45-AAB2-25F26E69B499}">
      <dsp:nvSpPr>
        <dsp:cNvPr id="0" name=""/>
        <dsp:cNvSpPr/>
      </dsp:nvSpPr>
      <dsp:spPr>
        <a:xfrm rot="5400000">
          <a:off x="3537081" y="3262779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1574" y="3272733"/>
        <a:ext cx="12051" cy="12051"/>
      </dsp:txXfrm>
    </dsp:sp>
    <dsp:sp modelId="{949251E3-AB2A-D841-B82C-642D890C5E3A}">
      <dsp:nvSpPr>
        <dsp:cNvPr id="0" name=""/>
        <dsp:cNvSpPr/>
      </dsp:nvSpPr>
      <dsp:spPr>
        <a:xfrm>
          <a:off x="3008167" y="339927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Value resources </a:t>
          </a:r>
          <a:br>
            <a:rPr lang="en-GB" sz="1100" b="1" kern="1200" dirty="0"/>
          </a:br>
          <a:r>
            <a:rPr lang="en-GB" sz="1100" b="1" kern="1200" dirty="0"/>
            <a:t>used</a:t>
          </a:r>
        </a:p>
      </dsp:txBody>
      <dsp:txXfrm>
        <a:off x="3198381" y="3589492"/>
        <a:ext cx="918436" cy="918436"/>
      </dsp:txXfrm>
    </dsp:sp>
    <dsp:sp modelId="{AFBA0010-72AF-504C-870B-BE62F14563DF}">
      <dsp:nvSpPr>
        <dsp:cNvPr id="0" name=""/>
        <dsp:cNvSpPr/>
      </dsp:nvSpPr>
      <dsp:spPr>
        <a:xfrm rot="10800000">
          <a:off x="2616462" y="2342160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730954" y="2352114"/>
        <a:ext cx="12051" cy="12051"/>
      </dsp:txXfrm>
    </dsp:sp>
    <dsp:sp modelId="{3DCA123F-A824-F349-BCA7-A2AE3B7D36DD}">
      <dsp:nvSpPr>
        <dsp:cNvPr id="0" name=""/>
        <dsp:cNvSpPr/>
      </dsp:nvSpPr>
      <dsp:spPr>
        <a:xfrm>
          <a:off x="1317597" y="170870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Analyse and present results</a:t>
          </a:r>
        </a:p>
      </dsp:txBody>
      <dsp:txXfrm>
        <a:off x="1507811" y="1898922"/>
        <a:ext cx="918436" cy="918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B258D-5741-384B-9E5D-039CB17BD74A}">
      <dsp:nvSpPr>
        <dsp:cNvPr id="0" name=""/>
        <dsp:cNvSpPr/>
      </dsp:nvSpPr>
      <dsp:spPr>
        <a:xfrm>
          <a:off x="2857499" y="1558039"/>
          <a:ext cx="1600201" cy="1600201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Principles </a:t>
          </a:r>
          <a:br>
            <a:rPr lang="en-GB" sz="1600" b="1" kern="1200" dirty="0"/>
          </a:br>
          <a:r>
            <a:rPr lang="en-GB" sz="1600" b="1" kern="1200" dirty="0"/>
            <a:t>of Costing</a:t>
          </a:r>
        </a:p>
      </dsp:txBody>
      <dsp:txXfrm>
        <a:off x="3091843" y="1792383"/>
        <a:ext cx="1131513" cy="1131513"/>
      </dsp:txXfrm>
    </dsp:sp>
    <dsp:sp modelId="{6972E9F9-E45F-1742-8D7A-DC690E07ABAE}">
      <dsp:nvSpPr>
        <dsp:cNvPr id="0" name=""/>
        <dsp:cNvSpPr/>
      </dsp:nvSpPr>
      <dsp:spPr>
        <a:xfrm rot="16200000">
          <a:off x="3537081" y="1421541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1574" y="1431495"/>
        <a:ext cx="12051" cy="12051"/>
      </dsp:txXfrm>
    </dsp:sp>
    <dsp:sp modelId="{E25B263E-C255-FC49-8016-BEC7544BD3EF}">
      <dsp:nvSpPr>
        <dsp:cNvPr id="0" name=""/>
        <dsp:cNvSpPr/>
      </dsp:nvSpPr>
      <dsp:spPr>
        <a:xfrm>
          <a:off x="3008167" y="1813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Study Design</a:t>
          </a:r>
        </a:p>
      </dsp:txBody>
      <dsp:txXfrm>
        <a:off x="3198381" y="208352"/>
        <a:ext cx="918436" cy="918436"/>
      </dsp:txXfrm>
    </dsp:sp>
    <dsp:sp modelId="{21518193-A028-464F-A589-D36F551E19BE}">
      <dsp:nvSpPr>
        <dsp:cNvPr id="0" name=""/>
        <dsp:cNvSpPr/>
      </dsp:nvSpPr>
      <dsp:spPr>
        <a:xfrm>
          <a:off x="4457700" y="2342160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72193" y="2352114"/>
        <a:ext cx="12051" cy="12051"/>
      </dsp:txXfrm>
    </dsp:sp>
    <dsp:sp modelId="{1A46E91E-3B21-BD43-A706-1202FBA82879}">
      <dsp:nvSpPr>
        <dsp:cNvPr id="0" name=""/>
        <dsp:cNvSpPr/>
      </dsp:nvSpPr>
      <dsp:spPr>
        <a:xfrm>
          <a:off x="4698737" y="170870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Measure resource use</a:t>
          </a:r>
        </a:p>
      </dsp:txBody>
      <dsp:txXfrm>
        <a:off x="4888951" y="1898922"/>
        <a:ext cx="918436" cy="918436"/>
      </dsp:txXfrm>
    </dsp:sp>
    <dsp:sp modelId="{77EDA1C6-4E74-7B45-AAB2-25F26E69B499}">
      <dsp:nvSpPr>
        <dsp:cNvPr id="0" name=""/>
        <dsp:cNvSpPr/>
      </dsp:nvSpPr>
      <dsp:spPr>
        <a:xfrm rot="5400000">
          <a:off x="3537081" y="3262779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1574" y="3272733"/>
        <a:ext cx="12051" cy="12051"/>
      </dsp:txXfrm>
    </dsp:sp>
    <dsp:sp modelId="{949251E3-AB2A-D841-B82C-642D890C5E3A}">
      <dsp:nvSpPr>
        <dsp:cNvPr id="0" name=""/>
        <dsp:cNvSpPr/>
      </dsp:nvSpPr>
      <dsp:spPr>
        <a:xfrm>
          <a:off x="3008167" y="3399278"/>
          <a:ext cx="1298864" cy="1298864"/>
        </a:xfrm>
        <a:prstGeom prst="ellipse">
          <a:avLst/>
        </a:prstGeom>
        <a:solidFill>
          <a:srgbClr val="469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Value resources </a:t>
          </a:r>
          <a:br>
            <a:rPr lang="en-GB" sz="1100" b="1" kern="1200" dirty="0"/>
          </a:br>
          <a:r>
            <a:rPr lang="en-GB" sz="1100" b="1" kern="1200" dirty="0"/>
            <a:t>used</a:t>
          </a:r>
        </a:p>
      </dsp:txBody>
      <dsp:txXfrm>
        <a:off x="3198381" y="3589492"/>
        <a:ext cx="918436" cy="918436"/>
      </dsp:txXfrm>
    </dsp:sp>
    <dsp:sp modelId="{AFBA0010-72AF-504C-870B-BE62F14563DF}">
      <dsp:nvSpPr>
        <dsp:cNvPr id="0" name=""/>
        <dsp:cNvSpPr/>
      </dsp:nvSpPr>
      <dsp:spPr>
        <a:xfrm rot="10800000">
          <a:off x="2616462" y="2342160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730954" y="2352114"/>
        <a:ext cx="12051" cy="12051"/>
      </dsp:txXfrm>
    </dsp:sp>
    <dsp:sp modelId="{3DCA123F-A824-F349-BCA7-A2AE3B7D36DD}">
      <dsp:nvSpPr>
        <dsp:cNvPr id="0" name=""/>
        <dsp:cNvSpPr/>
      </dsp:nvSpPr>
      <dsp:spPr>
        <a:xfrm>
          <a:off x="1317597" y="170870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Analyse and present results</a:t>
          </a:r>
        </a:p>
      </dsp:txBody>
      <dsp:txXfrm>
        <a:off x="1507811" y="1898922"/>
        <a:ext cx="918436" cy="918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B258D-5741-384B-9E5D-039CB17BD74A}">
      <dsp:nvSpPr>
        <dsp:cNvPr id="0" name=""/>
        <dsp:cNvSpPr/>
      </dsp:nvSpPr>
      <dsp:spPr>
        <a:xfrm>
          <a:off x="2857499" y="1558039"/>
          <a:ext cx="1600201" cy="1600201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Principles </a:t>
          </a:r>
          <a:br>
            <a:rPr lang="en-GB" sz="1600" b="1" kern="1200" dirty="0"/>
          </a:br>
          <a:r>
            <a:rPr lang="en-GB" sz="1600" b="1" kern="1200" dirty="0"/>
            <a:t>of Costing</a:t>
          </a:r>
        </a:p>
      </dsp:txBody>
      <dsp:txXfrm>
        <a:off x="3091843" y="1792383"/>
        <a:ext cx="1131513" cy="1131513"/>
      </dsp:txXfrm>
    </dsp:sp>
    <dsp:sp modelId="{6972E9F9-E45F-1742-8D7A-DC690E07ABAE}">
      <dsp:nvSpPr>
        <dsp:cNvPr id="0" name=""/>
        <dsp:cNvSpPr/>
      </dsp:nvSpPr>
      <dsp:spPr>
        <a:xfrm rot="16200000">
          <a:off x="3537081" y="1421541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1574" y="1431495"/>
        <a:ext cx="12051" cy="12051"/>
      </dsp:txXfrm>
    </dsp:sp>
    <dsp:sp modelId="{E25B263E-C255-FC49-8016-BEC7544BD3EF}">
      <dsp:nvSpPr>
        <dsp:cNvPr id="0" name=""/>
        <dsp:cNvSpPr/>
      </dsp:nvSpPr>
      <dsp:spPr>
        <a:xfrm>
          <a:off x="3008167" y="1813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Study Design</a:t>
          </a:r>
        </a:p>
      </dsp:txBody>
      <dsp:txXfrm>
        <a:off x="3198381" y="208352"/>
        <a:ext cx="918436" cy="918436"/>
      </dsp:txXfrm>
    </dsp:sp>
    <dsp:sp modelId="{21518193-A028-464F-A589-D36F551E19BE}">
      <dsp:nvSpPr>
        <dsp:cNvPr id="0" name=""/>
        <dsp:cNvSpPr/>
      </dsp:nvSpPr>
      <dsp:spPr>
        <a:xfrm>
          <a:off x="4457700" y="2342160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72193" y="2352114"/>
        <a:ext cx="12051" cy="12051"/>
      </dsp:txXfrm>
    </dsp:sp>
    <dsp:sp modelId="{1A46E91E-3B21-BD43-A706-1202FBA82879}">
      <dsp:nvSpPr>
        <dsp:cNvPr id="0" name=""/>
        <dsp:cNvSpPr/>
      </dsp:nvSpPr>
      <dsp:spPr>
        <a:xfrm>
          <a:off x="4698737" y="170870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Measure resource use</a:t>
          </a:r>
        </a:p>
      </dsp:txBody>
      <dsp:txXfrm>
        <a:off x="4888951" y="1898922"/>
        <a:ext cx="918436" cy="918436"/>
      </dsp:txXfrm>
    </dsp:sp>
    <dsp:sp modelId="{77EDA1C6-4E74-7B45-AAB2-25F26E69B499}">
      <dsp:nvSpPr>
        <dsp:cNvPr id="0" name=""/>
        <dsp:cNvSpPr/>
      </dsp:nvSpPr>
      <dsp:spPr>
        <a:xfrm rot="5400000">
          <a:off x="3537081" y="3262779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1574" y="3272733"/>
        <a:ext cx="12051" cy="12051"/>
      </dsp:txXfrm>
    </dsp:sp>
    <dsp:sp modelId="{949251E3-AB2A-D841-B82C-642D890C5E3A}">
      <dsp:nvSpPr>
        <dsp:cNvPr id="0" name=""/>
        <dsp:cNvSpPr/>
      </dsp:nvSpPr>
      <dsp:spPr>
        <a:xfrm>
          <a:off x="3008167" y="3399278"/>
          <a:ext cx="1298864" cy="1298864"/>
        </a:xfrm>
        <a:prstGeom prst="ellipse">
          <a:avLst/>
        </a:prstGeom>
        <a:solidFill>
          <a:srgbClr val="0C6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Value resources </a:t>
          </a:r>
          <a:br>
            <a:rPr lang="en-GB" sz="1100" b="1" kern="1200" dirty="0"/>
          </a:br>
          <a:r>
            <a:rPr lang="en-GB" sz="1100" b="1" kern="1200" dirty="0"/>
            <a:t>used</a:t>
          </a:r>
        </a:p>
      </dsp:txBody>
      <dsp:txXfrm>
        <a:off x="3198381" y="3589492"/>
        <a:ext cx="918436" cy="918436"/>
      </dsp:txXfrm>
    </dsp:sp>
    <dsp:sp modelId="{AFBA0010-72AF-504C-870B-BE62F14563DF}">
      <dsp:nvSpPr>
        <dsp:cNvPr id="0" name=""/>
        <dsp:cNvSpPr/>
      </dsp:nvSpPr>
      <dsp:spPr>
        <a:xfrm rot="10800000">
          <a:off x="2616462" y="2342160"/>
          <a:ext cx="241036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241036" y="15980"/>
              </a:lnTo>
            </a:path>
          </a:pathLst>
        </a:custGeom>
        <a:noFill/>
        <a:ln w="12700" cap="flat" cmpd="sng" algn="ctr">
          <a:solidFill>
            <a:srgbClr val="0C6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730954" y="2352114"/>
        <a:ext cx="12051" cy="12051"/>
      </dsp:txXfrm>
    </dsp:sp>
    <dsp:sp modelId="{3DCA123F-A824-F349-BCA7-A2AE3B7D36DD}">
      <dsp:nvSpPr>
        <dsp:cNvPr id="0" name=""/>
        <dsp:cNvSpPr/>
      </dsp:nvSpPr>
      <dsp:spPr>
        <a:xfrm>
          <a:off x="1317597" y="1708708"/>
          <a:ext cx="1298864" cy="1298864"/>
        </a:xfrm>
        <a:prstGeom prst="ellipse">
          <a:avLst/>
        </a:prstGeom>
        <a:solidFill>
          <a:srgbClr val="469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b="1" kern="1200" dirty="0"/>
            <a:t>Analyse and present results</a:t>
          </a:r>
        </a:p>
      </dsp:txBody>
      <dsp:txXfrm>
        <a:off x="1507811" y="1898922"/>
        <a:ext cx="918436" cy="918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FCE40A-68DA-F248-9572-E2726BCA57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2D63-A6DE-2D4C-BDE6-5575BEB2E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14213-1BAE-3B41-98D2-BBEDA5AFF3D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CD572-66E5-A84B-B204-2F20E1274C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D8D15-C134-D64E-9AD5-6D2CE8EFAD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69F56-24CA-2C45-911C-CA2688F7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08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57A4C-8B70-4639-879B-3B63B82512F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BBCC-1CFB-41BA-83E2-19535771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2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1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7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3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05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96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7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BBBCC-1CFB-41BA-83E2-1953577126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5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59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89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59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9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45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07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74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9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9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86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6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7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94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9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4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6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7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7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BBCC-1CFB-41BA-83E2-1953577126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B2B5EBA-F8ED-2349-8910-EA73B9C1D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09"/>
            <a:ext cx="9144000" cy="70658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6EFBB7-7A72-F044-829E-FE7EE3CB97C9}"/>
              </a:ext>
            </a:extLst>
          </p:cNvPr>
          <p:cNvSpPr/>
          <p:nvPr userDrawn="1"/>
        </p:nvSpPr>
        <p:spPr>
          <a:xfrm>
            <a:off x="0" y="1917700"/>
            <a:ext cx="9144000" cy="244328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15300897"/>
      </p:ext>
    </p:extLst>
  </p:cSld>
  <p:clrMapOvr>
    <a:masterClrMapping/>
  </p:clrMapOvr>
  <p:transition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9E6A8-94F5-4DEE-93A2-56FDC6492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5B7F1-D66F-4AC7-A15D-CB1DDB77C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74344-60EC-5243-BF12-7ED400527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77373"/>
      </p:ext>
    </p:extLst>
  </p:cSld>
  <p:clrMapOvr>
    <a:masterClrMapping/>
  </p:clrMapOvr>
  <p:transition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374FA3-3A17-4DEF-A3C5-D700DF272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DA25C5-7ABC-4741-B3FE-901D63B557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7FBDF2-246D-D945-BEBD-6B4F0BA3F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0047"/>
      </p:ext>
    </p:extLst>
  </p:cSld>
  <p:clrMapOvr>
    <a:masterClrMapping/>
  </p:clrMapOvr>
  <p:transition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D0C7B-E3EB-4252-AA72-B6F8E9B2B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A5CCC-5949-443D-A134-420526990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385FC5-D517-4519-A161-9BB77E5C90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1064"/>
      </p:ext>
    </p:extLst>
  </p:cSld>
  <p:clrMapOvr>
    <a:masterClrMapping/>
  </p:clrMapOvr>
  <p:transition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EE52D-D2AF-4296-AEEE-57DE16559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4A56DD-AAB6-4F9E-92FC-36A66ABED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FC306-29B6-2740-B587-54C105B29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88585"/>
      </p:ext>
    </p:extLst>
  </p:cSld>
  <p:clrMapOvr>
    <a:masterClrMapping/>
  </p:clrMapOvr>
  <p:transition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95178B-4325-40DE-9DD4-6CD2ECFB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2897C-99AF-4C6D-B91F-CE353E772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F00DB2-1B67-FE4E-882D-A21FEE239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48332"/>
      </p:ext>
    </p:extLst>
  </p:cSld>
  <p:clrMapOvr>
    <a:masterClrMapping/>
  </p:clrMapOvr>
  <p:transition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8E5E90-B005-459A-BBFF-BC88146DB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D18CE5-FB5B-42AF-8522-558A0DC600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17FF0-9258-E147-8216-F63B31B2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2729"/>
      </p:ext>
    </p:extLst>
  </p:cSld>
  <p:clrMapOvr>
    <a:masterClrMapping/>
  </p:clrMapOvr>
  <p:transition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0530-7578-4166-84FD-D9FEAAF32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DBF89-3090-4DB2-A8F6-219965120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ED145-A011-A74B-B0E6-0AD35F47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01043"/>
      </p:ext>
    </p:extLst>
  </p:cSld>
  <p:clrMapOvr>
    <a:masterClrMapping/>
  </p:clrMapOvr>
  <p:transition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3E62B-D32A-46B8-B6D4-E64ACCD09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B2D62-6823-4CCC-B466-BE73C2DDB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970D7-3CA4-B34C-AF0E-522E5F544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9095"/>
      </p:ext>
    </p:extLst>
  </p:cSld>
  <p:clrMapOvr>
    <a:masterClrMapping/>
  </p:clrMapOvr>
  <p:transition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9695AD-E326-45D8-9E61-95CBC6FFC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5176D4-207A-4D26-9E0E-FA33DAD9BD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84" y="6348226"/>
            <a:ext cx="1079133" cy="364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181A4C-D574-9945-86F2-FE31F00E0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79241"/>
      </p:ext>
    </p:extLst>
  </p:cSld>
  <p:clrMapOvr>
    <a:masterClrMapping/>
  </p:clrMapOvr>
  <p:transition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8B2D-456E-4C43-A1EF-9CF019BF2D9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F34-A110-4777-BEA3-ED2B2CCCD9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5EB32-17B7-47B1-B170-BDF7C1048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6356351"/>
            <a:ext cx="1493533" cy="292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8831CC-38D1-7949-935F-F291ABBD7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5965"/>
          <a:stretch/>
        </p:blipFill>
        <p:spPr>
          <a:xfrm>
            <a:off x="0" y="0"/>
            <a:ext cx="9144000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73887"/>
      </p:ext>
    </p:extLst>
  </p:cSld>
  <p:clrMapOvr>
    <a:masterClrMapping/>
  </p:clrMapOvr>
  <p:transition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EBE9-7AE1-4ACF-8D06-C05ED1EFCC2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640-4482-442F-B800-F19B63FE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2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LL0uiOgh1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hcosting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hcosting.org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aids.org/en/resources/presscentre/featurestories/2011/may/20110523manualcosting" TargetMode="External"/><Relationship Id="rId3" Type="http://schemas.openxmlformats.org/officeDocument/2006/relationships/hyperlink" Target="https://www.youtube.com/watch?v=OrBNusmnDxQ" TargetMode="External"/><Relationship Id="rId7" Type="http://schemas.openxmlformats.org/officeDocument/2006/relationships/hyperlink" Target="http://apps.who.int/iris/handle/10665/67728" TargetMode="External"/><Relationship Id="rId2" Type="http://schemas.openxmlformats.org/officeDocument/2006/relationships/hyperlink" Target="https://www.youtube.com/watch?v=sPQ4bvTJNT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dc-dx.org/resources/the-rapid-syphilis-test-toolkit" TargetMode="External"/><Relationship Id="rId5" Type="http://schemas.openxmlformats.org/officeDocument/2006/relationships/hyperlink" Target="https://www.youtube.com/watch?v=p52Nep7CBdQ" TargetMode="External"/><Relationship Id="rId4" Type="http://schemas.openxmlformats.org/officeDocument/2006/relationships/hyperlink" Target="https://www.youtube.com/watch?v=hR5E7Y4Dxuc" TargetMode="External"/><Relationship Id="rId9" Type="http://schemas.openxmlformats.org/officeDocument/2006/relationships/hyperlink" Target="https://ghcosting.org/pages/standards/sources/rc_referenc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85740" TargetMode="External"/><Relationship Id="rId2" Type="http://schemas.openxmlformats.org/officeDocument/2006/relationships/hyperlink" Target="https://doi:10.1371/journal.pmed.10019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371/journal.pone.01943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7216-7E72-40D0-B7E4-13AADECFFFE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8764" y="2078182"/>
            <a:ext cx="8395854" cy="1613066"/>
          </a:xfrm>
        </p:spPr>
        <p:txBody>
          <a:bodyPr anchor="t">
            <a:noAutofit/>
          </a:bodyPr>
          <a:lstStyle/>
          <a:p>
            <a:pPr algn="ctr"/>
            <a:r>
              <a:rPr lang="en-US" sz="3500" b="1" spc="-30" dirty="0">
                <a:solidFill>
                  <a:srgbClr val="914048"/>
                </a:solidFill>
                <a:latin typeface="+mn-lt"/>
              </a:rPr>
              <a:t>Essential Component of Health Priority Setting: Best Practices in Understanding and Interpreting Cost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94C19-C495-43FB-9C08-C1947E7B830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41681" y="3788230"/>
            <a:ext cx="7860638" cy="295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6235E"/>
                </a:solidFill>
              </a:rPr>
              <a:t>The Global Health Cost Consortium (GHCC) Reference Case and Unit Cost Study Repository</a:t>
            </a:r>
          </a:p>
        </p:txBody>
      </p:sp>
    </p:spTree>
    <p:extLst>
      <p:ext uri="{BB962C8B-B14F-4D97-AF65-F5344CB8AC3E}">
        <p14:creationId xmlns:p14="http://schemas.microsoft.com/office/powerpoint/2010/main" val="2225640626"/>
      </p:ext>
    </p:extLst>
  </p:cSld>
  <p:clrMapOvr>
    <a:masterClrMapping/>
  </p:clrMapOvr>
  <p:transition advClick="0" advTm="3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3AB6926-86CC-4EFF-A889-FC55F7D4C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50" t="3548" r="3022" b="5355"/>
          <a:stretch/>
        </p:blipFill>
        <p:spPr>
          <a:xfrm>
            <a:off x="5168348" y="1094586"/>
            <a:ext cx="3489804" cy="2481290"/>
          </a:xfrm>
          <a:prstGeom prst="rect">
            <a:avLst/>
          </a:prstGeom>
          <a:ln w="12700">
            <a:solidFill>
              <a:srgbClr val="4693AB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3716992-9581-43E8-8D0A-620E5CE9B7B0}"/>
              </a:ext>
            </a:extLst>
          </p:cNvPr>
          <p:cNvGrpSpPr/>
          <p:nvPr/>
        </p:nvGrpSpPr>
        <p:grpSpPr>
          <a:xfrm>
            <a:off x="457200" y="3859665"/>
            <a:ext cx="8230541" cy="2095768"/>
            <a:chOff x="387769" y="2098838"/>
            <a:chExt cx="11501520" cy="2704655"/>
          </a:xfrm>
        </p:grpSpPr>
        <p:pic>
          <p:nvPicPr>
            <p:cNvPr id="11" name="Imagen 3">
              <a:extLst>
                <a:ext uri="{FF2B5EF4-FFF2-40B4-BE49-F238E27FC236}">
                  <a16:creationId xmlns:a16="http://schemas.microsoft.com/office/drawing/2014/main" id="{242F63BA-7B0D-47C1-A764-C6BEA607D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735" r="50011" b="51315"/>
            <a:stretch/>
          </p:blipFill>
          <p:spPr>
            <a:xfrm>
              <a:off x="387769" y="2511706"/>
              <a:ext cx="4012173" cy="2291787"/>
            </a:xfrm>
            <a:prstGeom prst="rect">
              <a:avLst/>
            </a:prstGeom>
          </p:spPr>
        </p:pic>
        <p:pic>
          <p:nvPicPr>
            <p:cNvPr id="12" name="Imagen 3">
              <a:extLst>
                <a:ext uri="{FF2B5EF4-FFF2-40B4-BE49-F238E27FC236}">
                  <a16:creationId xmlns:a16="http://schemas.microsoft.com/office/drawing/2014/main" id="{7F4A66EF-1A74-4977-A8FB-91A99A0DC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90" t="54999" r="49239" b="5324"/>
            <a:stretch/>
          </p:blipFill>
          <p:spPr>
            <a:xfrm>
              <a:off x="4539929" y="2407533"/>
              <a:ext cx="3712478" cy="2395960"/>
            </a:xfrm>
            <a:prstGeom prst="rect">
              <a:avLst/>
            </a:prstGeom>
          </p:spPr>
        </p:pic>
        <p:pic>
          <p:nvPicPr>
            <p:cNvPr id="13" name="Imagen 3">
              <a:extLst>
                <a:ext uri="{FF2B5EF4-FFF2-40B4-BE49-F238E27FC236}">
                  <a16:creationId xmlns:a16="http://schemas.microsoft.com/office/drawing/2014/main" id="{E50BF862-134B-4453-9162-AF157E9C3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907" t="9497" r="2225" b="51315"/>
            <a:stretch/>
          </p:blipFill>
          <p:spPr>
            <a:xfrm>
              <a:off x="8255914" y="2423986"/>
              <a:ext cx="3633375" cy="23795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345B23-5465-460F-8FCF-E60C692D50C4}"/>
                </a:ext>
              </a:extLst>
            </p:cNvPr>
            <p:cNvSpPr txBox="1"/>
            <p:nvPr/>
          </p:nvSpPr>
          <p:spPr>
            <a:xfrm>
              <a:off x="1161821" y="2103625"/>
              <a:ext cx="3182358" cy="35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693AB"/>
                  </a:solidFill>
                </a:rPr>
                <a:t>Fixed effects model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BBBC91-D8AB-480C-B238-A386EDC9756B}"/>
                </a:ext>
              </a:extLst>
            </p:cNvPr>
            <p:cNvSpPr txBox="1"/>
            <p:nvPr/>
          </p:nvSpPr>
          <p:spPr>
            <a:xfrm>
              <a:off x="8560261" y="2098841"/>
              <a:ext cx="3191524" cy="35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693AB"/>
                  </a:solidFill>
                </a:rPr>
                <a:t>GLM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FB145C-40EB-49AC-8C21-059529DA3D9E}"/>
                </a:ext>
              </a:extLst>
            </p:cNvPr>
            <p:cNvSpPr txBox="1"/>
            <p:nvPr/>
          </p:nvSpPr>
          <p:spPr>
            <a:xfrm>
              <a:off x="4847784" y="2098838"/>
              <a:ext cx="3219075" cy="35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693AB"/>
                  </a:solidFill>
                </a:rPr>
                <a:t>Random effects model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341EE2B-709E-B544-8219-30E8DDF2F281}"/>
              </a:ext>
            </a:extLst>
          </p:cNvPr>
          <p:cNvSpPr txBox="1"/>
          <p:nvPr/>
        </p:nvSpPr>
        <p:spPr>
          <a:xfrm>
            <a:off x="3823575" y="3314266"/>
            <a:ext cx="1344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rgbClr val="914048"/>
                </a:solidFill>
              </a:rPr>
              <a:t>Reference [3]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589BC-BDD8-7549-A83C-112338883303}"/>
              </a:ext>
            </a:extLst>
          </p:cNvPr>
          <p:cNvSpPr txBox="1"/>
          <p:nvPr/>
        </p:nvSpPr>
        <p:spPr>
          <a:xfrm>
            <a:off x="7369694" y="5945808"/>
            <a:ext cx="1344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rgbClr val="914048"/>
                </a:solidFill>
              </a:rPr>
              <a:t>Reference [4]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2D3BA392-BCC0-FA41-9A45-55DB77FEA0A4}"/>
              </a:ext>
            </a:extLst>
          </p:cNvPr>
          <p:cNvSpPr txBox="1">
            <a:spLocks/>
          </p:cNvSpPr>
          <p:nvPr/>
        </p:nvSpPr>
        <p:spPr>
          <a:xfrm>
            <a:off x="538421" y="1024128"/>
            <a:ext cx="2951013" cy="342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4a and 4b. Scale efficiency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6F7EF-FE2F-074B-A031-C70EDBDDB6AC}"/>
              </a:ext>
            </a:extLst>
          </p:cNvPr>
          <p:cNvSpPr/>
          <p:nvPr/>
        </p:nvSpPr>
        <p:spPr>
          <a:xfrm>
            <a:off x="538420" y="1366345"/>
            <a:ext cx="3613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Unit costs of the same program vary by scale, most likely in a nonlinear fashion, making it important to use different unit costs for different service delivery levels.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69FF5-01F4-E441-8F62-CE89707C91F7}"/>
              </a:ext>
            </a:extLst>
          </p:cNvPr>
          <p:cNvSpPr/>
          <p:nvPr/>
        </p:nvSpPr>
        <p:spPr>
          <a:xfrm>
            <a:off x="3155634" y="4441371"/>
            <a:ext cx="145142" cy="90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2200"/>
      </p:ext>
    </p:extLst>
  </p:cSld>
  <p:clrMapOvr>
    <a:masterClrMapping/>
  </p:clrMapOvr>
  <p:transition advClick="0" advTm="41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2816C0-A097-487A-8F98-B97C60311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507595"/>
              </p:ext>
            </p:extLst>
          </p:nvPr>
        </p:nvGraphicFramePr>
        <p:xfrm>
          <a:off x="622249" y="1828800"/>
          <a:ext cx="7886700" cy="304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5EBC7C-3ABD-427C-B4A8-1B6517C4D484}"/>
              </a:ext>
            </a:extLst>
          </p:cNvPr>
          <p:cNvSpPr txBox="1"/>
          <p:nvPr/>
        </p:nvSpPr>
        <p:spPr>
          <a:xfrm>
            <a:off x="622248" y="5567292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048"/>
                </a:solidFill>
              </a:rPr>
              <a:t>Mathematical models help address these purposes using cost data (either unit or marginal or incremental) together with epidemiologic and program data.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2BDC694C-53BA-A747-8092-54554F4A1BF9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The purpose of the analysis dictates the type of cost data</a:t>
            </a:r>
          </a:p>
        </p:txBody>
      </p:sp>
      <p:sp>
        <p:nvSpPr>
          <p:cNvPr id="11" name="12-Point Star 10">
            <a:extLst>
              <a:ext uri="{FF2B5EF4-FFF2-40B4-BE49-F238E27FC236}">
                <a16:creationId xmlns:a16="http://schemas.microsoft.com/office/drawing/2014/main" id="{D16AFB1E-8A1D-0742-901F-C5ECAB625824}"/>
              </a:ext>
            </a:extLst>
          </p:cNvPr>
          <p:cNvSpPr/>
          <p:nvPr/>
        </p:nvSpPr>
        <p:spPr>
          <a:xfrm rot="500663">
            <a:off x="38879" y="3302246"/>
            <a:ext cx="1828800" cy="1828800"/>
          </a:xfrm>
          <a:prstGeom prst="star12">
            <a:avLst/>
          </a:prstGeom>
          <a:solidFill>
            <a:srgbClr val="914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chemeClr val="bg1"/>
                </a:solidFill>
              </a:rPr>
              <a:t>What was spent? How much will you spend?</a:t>
            </a:r>
          </a:p>
        </p:txBody>
      </p:sp>
      <p:sp>
        <p:nvSpPr>
          <p:cNvPr id="12" name="12-Point Star 11">
            <a:extLst>
              <a:ext uri="{FF2B5EF4-FFF2-40B4-BE49-F238E27FC236}">
                <a16:creationId xmlns:a16="http://schemas.microsoft.com/office/drawing/2014/main" id="{0816C217-D25E-294D-9DF0-3C1AB4D38BEB}"/>
              </a:ext>
            </a:extLst>
          </p:cNvPr>
          <p:cNvSpPr/>
          <p:nvPr/>
        </p:nvSpPr>
        <p:spPr>
          <a:xfrm rot="21339983">
            <a:off x="3920685" y="3801407"/>
            <a:ext cx="1828800" cy="1828800"/>
          </a:xfrm>
          <a:prstGeom prst="star12">
            <a:avLst/>
          </a:prstGeom>
          <a:solidFill>
            <a:srgbClr val="914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What will be the financial requirements? What resources are required?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id="{33EE75C1-629D-C844-A214-C95D8DDACEB2}"/>
              </a:ext>
            </a:extLst>
          </p:cNvPr>
          <p:cNvSpPr/>
          <p:nvPr/>
        </p:nvSpPr>
        <p:spPr>
          <a:xfrm>
            <a:off x="5815967" y="3076015"/>
            <a:ext cx="1828800" cy="1828800"/>
          </a:xfrm>
          <a:prstGeom prst="star12">
            <a:avLst/>
          </a:prstGeom>
          <a:solidFill>
            <a:srgbClr val="914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How are resources being used? How should they be used?</a:t>
            </a:r>
          </a:p>
        </p:txBody>
      </p:sp>
    </p:spTree>
    <p:extLst>
      <p:ext uri="{BB962C8B-B14F-4D97-AF65-F5344CB8AC3E}">
        <p14:creationId xmlns:p14="http://schemas.microsoft.com/office/powerpoint/2010/main" val="3052827714"/>
      </p:ext>
    </p:extLst>
  </p:cSld>
  <p:clrMapOvr>
    <a:masterClrMapping/>
  </p:clrMapOvr>
  <p:transition advClick="0" advTm="9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9EFD04-6102-AA40-B260-D7076FFAFDC2}"/>
              </a:ext>
            </a:extLst>
          </p:cNvPr>
          <p:cNvSpPr/>
          <p:nvPr/>
        </p:nvSpPr>
        <p:spPr>
          <a:xfrm>
            <a:off x="0" y="852256"/>
            <a:ext cx="9144000" cy="6005743"/>
          </a:xfrm>
          <a:prstGeom prst="rect">
            <a:avLst/>
          </a:prstGeom>
          <a:solidFill>
            <a:srgbClr val="0C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7BDE56-AB57-9141-AA6B-95A16EF3647E}"/>
              </a:ext>
            </a:extLst>
          </p:cNvPr>
          <p:cNvSpPr/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ct val="90000"/>
              </a:lnSpc>
            </a:pPr>
            <a:r>
              <a:rPr lang="en-GB" sz="3600" b="1" dirty="0">
                <a:solidFill>
                  <a:srgbClr val="26235E"/>
                </a:solidFill>
              </a:rPr>
              <a:t>What makes a good quality cost estimate?</a:t>
            </a:r>
          </a:p>
        </p:txBody>
      </p:sp>
    </p:spTree>
    <p:extLst>
      <p:ext uri="{BB962C8B-B14F-4D97-AF65-F5344CB8AC3E}">
        <p14:creationId xmlns:p14="http://schemas.microsoft.com/office/powerpoint/2010/main" val="1248080669"/>
      </p:ext>
    </p:extLst>
  </p:cSld>
  <p:clrMapOvr>
    <a:masterClrMapping/>
  </p:clrMapOvr>
  <p:transition advClick="0" advTm="2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DEC88C-145A-B24E-B081-18A4339C1FAA}"/>
              </a:ext>
            </a:extLst>
          </p:cNvPr>
          <p:cNvGrpSpPr/>
          <p:nvPr/>
        </p:nvGrpSpPr>
        <p:grpSpPr>
          <a:xfrm>
            <a:off x="622256" y="2057400"/>
            <a:ext cx="7864497" cy="1705086"/>
            <a:chOff x="622256" y="2057400"/>
            <a:chExt cx="7864497" cy="1705086"/>
          </a:xfrm>
        </p:grpSpPr>
        <p:sp>
          <p:nvSpPr>
            <p:cNvPr id="14" name="Left Arrow 13">
              <a:extLst>
                <a:ext uri="{FF2B5EF4-FFF2-40B4-BE49-F238E27FC236}">
                  <a16:creationId xmlns:a16="http://schemas.microsoft.com/office/drawing/2014/main" id="{4EB7CD46-67BC-054B-B535-1D208BB062F5}"/>
                </a:ext>
              </a:extLst>
            </p:cNvPr>
            <p:cNvSpPr/>
            <p:nvPr/>
          </p:nvSpPr>
          <p:spPr>
            <a:xfrm rot="13500000">
              <a:off x="2225220" y="3055086"/>
              <a:ext cx="680285" cy="70943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4693AB"/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228600" tIns="182880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D701B0-F67C-1444-B7BC-24338107AC37}"/>
                </a:ext>
              </a:extLst>
            </p:cNvPr>
            <p:cNvSpPr/>
            <p:nvPr/>
          </p:nvSpPr>
          <p:spPr>
            <a:xfrm>
              <a:off x="622256" y="2057400"/>
              <a:ext cx="1975104" cy="1371608"/>
            </a:xfrm>
            <a:custGeom>
              <a:avLst/>
              <a:gdLst>
                <a:gd name="connsiteX0" fmla="*/ 0 w 2057403"/>
                <a:gd name="connsiteY0" fmla="*/ 137161 h 1371608"/>
                <a:gd name="connsiteX1" fmla="*/ 137161 w 2057403"/>
                <a:gd name="connsiteY1" fmla="*/ 0 h 1371608"/>
                <a:gd name="connsiteX2" fmla="*/ 1920242 w 2057403"/>
                <a:gd name="connsiteY2" fmla="*/ 0 h 1371608"/>
                <a:gd name="connsiteX3" fmla="*/ 2057403 w 2057403"/>
                <a:gd name="connsiteY3" fmla="*/ 137161 h 1371608"/>
                <a:gd name="connsiteX4" fmla="*/ 2057403 w 2057403"/>
                <a:gd name="connsiteY4" fmla="*/ 1234447 h 1371608"/>
                <a:gd name="connsiteX5" fmla="*/ 1920242 w 2057403"/>
                <a:gd name="connsiteY5" fmla="*/ 1371608 h 1371608"/>
                <a:gd name="connsiteX6" fmla="*/ 137161 w 2057403"/>
                <a:gd name="connsiteY6" fmla="*/ 1371608 h 1371608"/>
                <a:gd name="connsiteX7" fmla="*/ 0 w 2057403"/>
                <a:gd name="connsiteY7" fmla="*/ 1234447 h 1371608"/>
                <a:gd name="connsiteX8" fmla="*/ 0 w 2057403"/>
                <a:gd name="connsiteY8" fmla="*/ 137161 h 137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03" h="1371608">
                  <a:moveTo>
                    <a:pt x="0" y="137161"/>
                  </a:moveTo>
                  <a:cubicBezTo>
                    <a:pt x="0" y="61409"/>
                    <a:pt x="61409" y="0"/>
                    <a:pt x="137161" y="0"/>
                  </a:cubicBezTo>
                  <a:lnTo>
                    <a:pt x="1920242" y="0"/>
                  </a:lnTo>
                  <a:cubicBezTo>
                    <a:pt x="1995994" y="0"/>
                    <a:pt x="2057403" y="61409"/>
                    <a:pt x="2057403" y="137161"/>
                  </a:cubicBezTo>
                  <a:lnTo>
                    <a:pt x="2057403" y="1234447"/>
                  </a:lnTo>
                  <a:cubicBezTo>
                    <a:pt x="2057403" y="1310199"/>
                    <a:pt x="1995994" y="1371608"/>
                    <a:pt x="1920242" y="1371608"/>
                  </a:cubicBezTo>
                  <a:lnTo>
                    <a:pt x="137161" y="1371608"/>
                  </a:lnTo>
                  <a:cubicBezTo>
                    <a:pt x="61409" y="1371608"/>
                    <a:pt x="0" y="1310199"/>
                    <a:pt x="0" y="1234447"/>
                  </a:cubicBezTo>
                  <a:lnTo>
                    <a:pt x="0" y="137161"/>
                  </a:lnTo>
                  <a:close/>
                </a:path>
              </a:pathLst>
            </a:custGeom>
            <a:solidFill>
              <a:srgbClr val="4693AB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28600" tIns="182880" rIns="131613" bIns="131613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None/>
              </a:pPr>
              <a:r>
                <a:rPr lang="en-GB" sz="1600" b="1" kern="1200" dirty="0">
                  <a:solidFill>
                    <a:schemeClr val="bg1"/>
                  </a:solidFill>
                </a:rPr>
                <a:t>Statistical properties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GB" sz="1600" kern="1200" dirty="0">
                  <a:solidFill>
                    <a:schemeClr val="bg1"/>
                  </a:solidFill>
                </a:rPr>
                <a:t>Precision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GB" sz="1600" kern="1200" dirty="0">
                  <a:solidFill>
                    <a:schemeClr val="bg1"/>
                  </a:solidFill>
                </a:rPr>
                <a:t>Accuracy</a:t>
              </a:r>
            </a:p>
          </p:txBody>
        </p:sp>
        <p:sp>
          <p:nvSpPr>
            <p:cNvPr id="16" name="Left Arrow 15">
              <a:extLst>
                <a:ext uri="{FF2B5EF4-FFF2-40B4-BE49-F238E27FC236}">
                  <a16:creationId xmlns:a16="http://schemas.microsoft.com/office/drawing/2014/main" id="{A63B6D25-2A22-C54C-9868-27DE13169A8C}"/>
                </a:ext>
              </a:extLst>
            </p:cNvPr>
            <p:cNvSpPr/>
            <p:nvPr/>
          </p:nvSpPr>
          <p:spPr>
            <a:xfrm rot="18900000">
              <a:off x="6185112" y="3053053"/>
              <a:ext cx="703494" cy="70943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4693AB"/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228600" tIns="182880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0B1E19B-16AB-D34F-891F-6C0A4EC58620}"/>
                </a:ext>
              </a:extLst>
            </p:cNvPr>
            <p:cNvSpPr/>
            <p:nvPr/>
          </p:nvSpPr>
          <p:spPr>
            <a:xfrm>
              <a:off x="6511649" y="2057400"/>
              <a:ext cx="1975104" cy="1371608"/>
            </a:xfrm>
            <a:custGeom>
              <a:avLst/>
              <a:gdLst>
                <a:gd name="connsiteX0" fmla="*/ 0 w 2057403"/>
                <a:gd name="connsiteY0" fmla="*/ 137161 h 1371608"/>
                <a:gd name="connsiteX1" fmla="*/ 137161 w 2057403"/>
                <a:gd name="connsiteY1" fmla="*/ 0 h 1371608"/>
                <a:gd name="connsiteX2" fmla="*/ 1920242 w 2057403"/>
                <a:gd name="connsiteY2" fmla="*/ 0 h 1371608"/>
                <a:gd name="connsiteX3" fmla="*/ 2057403 w 2057403"/>
                <a:gd name="connsiteY3" fmla="*/ 137161 h 1371608"/>
                <a:gd name="connsiteX4" fmla="*/ 2057403 w 2057403"/>
                <a:gd name="connsiteY4" fmla="*/ 1234447 h 1371608"/>
                <a:gd name="connsiteX5" fmla="*/ 1920242 w 2057403"/>
                <a:gd name="connsiteY5" fmla="*/ 1371608 h 1371608"/>
                <a:gd name="connsiteX6" fmla="*/ 137161 w 2057403"/>
                <a:gd name="connsiteY6" fmla="*/ 1371608 h 1371608"/>
                <a:gd name="connsiteX7" fmla="*/ 0 w 2057403"/>
                <a:gd name="connsiteY7" fmla="*/ 1234447 h 1371608"/>
                <a:gd name="connsiteX8" fmla="*/ 0 w 2057403"/>
                <a:gd name="connsiteY8" fmla="*/ 137161 h 137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403" h="1371608">
                  <a:moveTo>
                    <a:pt x="0" y="137161"/>
                  </a:moveTo>
                  <a:cubicBezTo>
                    <a:pt x="0" y="61409"/>
                    <a:pt x="61409" y="0"/>
                    <a:pt x="137161" y="0"/>
                  </a:cubicBezTo>
                  <a:lnTo>
                    <a:pt x="1920242" y="0"/>
                  </a:lnTo>
                  <a:cubicBezTo>
                    <a:pt x="1995994" y="0"/>
                    <a:pt x="2057403" y="61409"/>
                    <a:pt x="2057403" y="137161"/>
                  </a:cubicBezTo>
                  <a:lnTo>
                    <a:pt x="2057403" y="1234447"/>
                  </a:lnTo>
                  <a:cubicBezTo>
                    <a:pt x="2057403" y="1310199"/>
                    <a:pt x="1995994" y="1371608"/>
                    <a:pt x="1920242" y="1371608"/>
                  </a:cubicBezTo>
                  <a:lnTo>
                    <a:pt x="137161" y="1371608"/>
                  </a:lnTo>
                  <a:cubicBezTo>
                    <a:pt x="61409" y="1371608"/>
                    <a:pt x="0" y="1310199"/>
                    <a:pt x="0" y="1234447"/>
                  </a:cubicBezTo>
                  <a:lnTo>
                    <a:pt x="0" y="137161"/>
                  </a:lnTo>
                  <a:close/>
                </a:path>
              </a:pathLst>
            </a:custGeom>
            <a:solidFill>
              <a:srgbClr val="4693AB"/>
            </a:solidFill>
            <a:ln w="127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28600" tIns="182880" rIns="131613" bIns="131613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None/>
              </a:pPr>
              <a:r>
                <a:rPr lang="en-GB" sz="1600" b="1" kern="1200" dirty="0">
                  <a:solidFill>
                    <a:schemeClr val="bg1"/>
                  </a:solidFill>
                </a:rPr>
                <a:t>Other properties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GB" sz="1600" kern="1200" dirty="0">
                  <a:solidFill>
                    <a:schemeClr val="bg1"/>
                  </a:solidFill>
                </a:rPr>
                <a:t>Transparent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GB" sz="1600" kern="1200" dirty="0">
                  <a:solidFill>
                    <a:schemeClr val="bg1"/>
                  </a:solidFill>
                </a:rPr>
                <a:t>Reliable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GB" sz="1600" kern="1200" dirty="0">
                  <a:solidFill>
                    <a:schemeClr val="bg1"/>
                  </a:solidFill>
                </a:rPr>
                <a:t>Consistent</a:t>
              </a:r>
            </a:p>
          </p:txBody>
        </p:sp>
      </p:grpSp>
      <p:sp>
        <p:nvSpPr>
          <p:cNvPr id="5" name="Title 12">
            <a:extLst>
              <a:ext uri="{FF2B5EF4-FFF2-40B4-BE49-F238E27FC236}">
                <a16:creationId xmlns:a16="http://schemas.microsoft.com/office/drawing/2014/main" id="{BDF6D7FB-6F38-E747-9AF6-2EBAD039EEC6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What makes a good quality cost estimate?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3468CD-890B-410F-BFB7-CFF630394462}"/>
              </a:ext>
            </a:extLst>
          </p:cNvPr>
          <p:cNvSpPr/>
          <p:nvPr/>
        </p:nvSpPr>
        <p:spPr>
          <a:xfrm>
            <a:off x="521494" y="5601216"/>
            <a:ext cx="23738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9140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https://youtu.be/_LL0uiOgh1E</a:t>
            </a:r>
            <a:endParaRPr lang="en-GB" sz="1350" dirty="0">
              <a:solidFill>
                <a:srgbClr val="914048"/>
              </a:solidFill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AF1A5ED4-3902-3A43-865A-7FD5428FA7E4}"/>
              </a:ext>
            </a:extLst>
          </p:cNvPr>
          <p:cNvSpPr/>
          <p:nvPr/>
        </p:nvSpPr>
        <p:spPr>
          <a:xfrm>
            <a:off x="2608743" y="2233539"/>
            <a:ext cx="3834622" cy="3834622"/>
          </a:xfrm>
          <a:prstGeom prst="diamond">
            <a:avLst/>
          </a:prstGeom>
          <a:solidFill>
            <a:srgbClr val="ED7D3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</a:rPr>
              <a:t>1. Generalisable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</a:rPr>
              <a:t>2. Transferable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</a:rPr>
              <a:t>3. Consistent</a:t>
            </a:r>
          </a:p>
        </p:txBody>
      </p:sp>
    </p:spTree>
    <p:extLst>
      <p:ext uri="{BB962C8B-B14F-4D97-AF65-F5344CB8AC3E}">
        <p14:creationId xmlns:p14="http://schemas.microsoft.com/office/powerpoint/2010/main" val="2790436744"/>
      </p:ext>
    </p:extLst>
  </p:cSld>
  <p:clrMapOvr>
    <a:masterClrMapping/>
  </p:clrMapOvr>
  <p:transition advClick="0" advTm="96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021FE3-B9B1-4585-871D-38331ED82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2" t="1564" r="28949" b="13469"/>
          <a:stretch/>
        </p:blipFill>
        <p:spPr>
          <a:xfrm>
            <a:off x="3165231" y="1960684"/>
            <a:ext cx="5343717" cy="35872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402A-916D-49F0-8056-063F6315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47" y="1828800"/>
            <a:ext cx="2323253" cy="4265693"/>
          </a:xfrm>
        </p:spPr>
        <p:txBody>
          <a:bodyPr lIns="0" anchor="t"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/>
              <a:t>Set of guiding principles to improve cost estimates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/>
              <a:t>Describes best methodological practice’ to support a cost estimation process that is fit for purpose and efficient given the funding and data available.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/>
              <a:t>Sets minimum reporting standards to improve the transparency of cost estimation</a:t>
            </a: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7B9414CF-469F-3445-841A-066E6B5EFD1F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The GHCC Reference Case: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ghcosting.org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157647"/>
      </p:ext>
    </p:extLst>
  </p:cSld>
  <p:clrMapOvr>
    <a:masterClrMapping/>
  </p:clrMapOvr>
  <p:transition advClick="0" advTm="4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3125AFD-693B-634B-A36B-15C616C28DC5}"/>
              </a:ext>
            </a:extLst>
          </p:cNvPr>
          <p:cNvSpPr/>
          <p:nvPr/>
        </p:nvSpPr>
        <p:spPr>
          <a:xfrm>
            <a:off x="3771899" y="2701039"/>
            <a:ext cx="1600201" cy="1600201"/>
          </a:xfrm>
          <a:custGeom>
            <a:avLst/>
            <a:gdLst>
              <a:gd name="connsiteX0" fmla="*/ 0 w 1600201"/>
              <a:gd name="connsiteY0" fmla="*/ 800101 h 1600201"/>
              <a:gd name="connsiteX1" fmla="*/ 800101 w 1600201"/>
              <a:gd name="connsiteY1" fmla="*/ 0 h 1600201"/>
              <a:gd name="connsiteX2" fmla="*/ 1600202 w 1600201"/>
              <a:gd name="connsiteY2" fmla="*/ 800101 h 1600201"/>
              <a:gd name="connsiteX3" fmla="*/ 800101 w 1600201"/>
              <a:gd name="connsiteY3" fmla="*/ 1600202 h 1600201"/>
              <a:gd name="connsiteX4" fmla="*/ 0 w 1600201"/>
              <a:gd name="connsiteY4" fmla="*/ 800101 h 160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1" h="1600201">
                <a:moveTo>
                  <a:pt x="0" y="800101"/>
                </a:moveTo>
                <a:cubicBezTo>
                  <a:pt x="0" y="358217"/>
                  <a:pt x="358217" y="0"/>
                  <a:pt x="800101" y="0"/>
                </a:cubicBezTo>
                <a:cubicBezTo>
                  <a:pt x="1241985" y="0"/>
                  <a:pt x="1600202" y="358217"/>
                  <a:pt x="1600202" y="800101"/>
                </a:cubicBezTo>
                <a:cubicBezTo>
                  <a:pt x="1600202" y="1241985"/>
                  <a:pt x="1241985" y="1600202"/>
                  <a:pt x="800101" y="1600202"/>
                </a:cubicBezTo>
                <a:cubicBezTo>
                  <a:pt x="358217" y="1600202"/>
                  <a:pt x="0" y="1241985"/>
                  <a:pt x="0" y="800101"/>
                </a:cubicBezTo>
                <a:close/>
              </a:path>
            </a:pathLst>
          </a:custGeom>
          <a:solidFill>
            <a:srgbClr val="0C6B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504" tIns="244504" rIns="244504" bIns="244504" numCol="1" spcCol="1270" anchor="ctr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Principles </a:t>
            </a:r>
            <a:br>
              <a:rPr lang="en-GB" sz="1600" b="1" kern="1200" dirty="0"/>
            </a:br>
            <a:r>
              <a:rPr lang="en-GB" sz="1600" b="1" kern="1200" dirty="0"/>
              <a:t>of Costing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0E3FDB-83A7-1C44-90AF-B75B4E4D0938}"/>
              </a:ext>
            </a:extLst>
          </p:cNvPr>
          <p:cNvGrpSpPr/>
          <p:nvPr/>
        </p:nvGrpSpPr>
        <p:grpSpPr>
          <a:xfrm>
            <a:off x="3922567" y="1161138"/>
            <a:ext cx="1298864" cy="1539901"/>
            <a:chOff x="3922567" y="1161138"/>
            <a:chExt cx="1298864" cy="153990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2E580F6-7B3E-8348-BE36-BB7655E7B69E}"/>
                </a:ext>
              </a:extLst>
            </p:cNvPr>
            <p:cNvSpPr/>
            <p:nvPr/>
          </p:nvSpPr>
          <p:spPr>
            <a:xfrm rot="16200000">
              <a:off x="4451481" y="2564541"/>
              <a:ext cx="241036" cy="31960"/>
            </a:xfrm>
            <a:custGeom>
              <a:avLst/>
              <a:gdLst>
                <a:gd name="connsiteX0" fmla="*/ 0 w 241036"/>
                <a:gd name="connsiteY0" fmla="*/ 15980 h 31960"/>
                <a:gd name="connsiteX1" fmla="*/ 241036 w 241036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036" h="31960">
                  <a:moveTo>
                    <a:pt x="0" y="15980"/>
                  </a:moveTo>
                  <a:lnTo>
                    <a:pt x="241036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93" tIns="9955" rIns="127191" bIns="99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154C74-978A-F64F-A18A-1AD20F48612E}"/>
                </a:ext>
              </a:extLst>
            </p:cNvPr>
            <p:cNvSpPr/>
            <p:nvPr/>
          </p:nvSpPr>
          <p:spPr>
            <a:xfrm>
              <a:off x="3922567" y="1161138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Study Design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5CFD0B-916A-FD46-A90D-501E389B608F}"/>
              </a:ext>
            </a:extLst>
          </p:cNvPr>
          <p:cNvGrpSpPr/>
          <p:nvPr/>
        </p:nvGrpSpPr>
        <p:grpSpPr>
          <a:xfrm>
            <a:off x="5372100" y="2851708"/>
            <a:ext cx="1539901" cy="1298864"/>
            <a:chOff x="5372100" y="2851708"/>
            <a:chExt cx="1539901" cy="129886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82911D3-8DA9-2C49-8EE8-FF59DD424505}"/>
                </a:ext>
              </a:extLst>
            </p:cNvPr>
            <p:cNvSpPr/>
            <p:nvPr/>
          </p:nvSpPr>
          <p:spPr>
            <a:xfrm>
              <a:off x="5372100" y="3485160"/>
              <a:ext cx="241036" cy="31960"/>
            </a:xfrm>
            <a:custGeom>
              <a:avLst/>
              <a:gdLst>
                <a:gd name="connsiteX0" fmla="*/ 0 w 241036"/>
                <a:gd name="connsiteY0" fmla="*/ 15980 h 31960"/>
                <a:gd name="connsiteX1" fmla="*/ 241036 w 241036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036" h="31960">
                  <a:moveTo>
                    <a:pt x="0" y="15980"/>
                  </a:moveTo>
                  <a:lnTo>
                    <a:pt x="241036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93" tIns="9954" rIns="127192" bIns="995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D54E891-9949-F944-8DC6-B71564A303B9}"/>
                </a:ext>
              </a:extLst>
            </p:cNvPr>
            <p:cNvSpPr/>
            <p:nvPr/>
          </p:nvSpPr>
          <p:spPr>
            <a:xfrm>
              <a:off x="5613137" y="2851708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Measure resource use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3454D4-459B-5443-BE93-E7B926704BEB}"/>
              </a:ext>
            </a:extLst>
          </p:cNvPr>
          <p:cNvGrpSpPr/>
          <p:nvPr/>
        </p:nvGrpSpPr>
        <p:grpSpPr>
          <a:xfrm>
            <a:off x="3922567" y="4301241"/>
            <a:ext cx="1298864" cy="1539901"/>
            <a:chOff x="3922567" y="4301241"/>
            <a:chExt cx="1298864" cy="153990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9228024-372F-4242-A770-9831E32F4AF2}"/>
                </a:ext>
              </a:extLst>
            </p:cNvPr>
            <p:cNvSpPr/>
            <p:nvPr/>
          </p:nvSpPr>
          <p:spPr>
            <a:xfrm rot="5400000">
              <a:off x="4451481" y="4405779"/>
              <a:ext cx="241036" cy="31960"/>
            </a:xfrm>
            <a:custGeom>
              <a:avLst/>
              <a:gdLst>
                <a:gd name="connsiteX0" fmla="*/ 0 w 241036"/>
                <a:gd name="connsiteY0" fmla="*/ 15980 h 31960"/>
                <a:gd name="connsiteX1" fmla="*/ 241036 w 241036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036" h="31960">
                  <a:moveTo>
                    <a:pt x="0" y="15980"/>
                  </a:moveTo>
                  <a:lnTo>
                    <a:pt x="241036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92" tIns="9954" rIns="127193" bIns="995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7796934-9D02-EB49-A5E4-400C8EBB8A0D}"/>
                </a:ext>
              </a:extLst>
            </p:cNvPr>
            <p:cNvSpPr/>
            <p:nvPr/>
          </p:nvSpPr>
          <p:spPr>
            <a:xfrm>
              <a:off x="3922567" y="4542278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Value resources </a:t>
              </a:r>
              <a:br>
                <a:rPr lang="en-GB" sz="1100" b="1" kern="1200" dirty="0"/>
              </a:br>
              <a:r>
                <a:rPr lang="en-GB" sz="1100" b="1" kern="1200" dirty="0"/>
                <a:t>used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D4A73C-6271-7E47-BD0F-AEC1F29EC67B}"/>
              </a:ext>
            </a:extLst>
          </p:cNvPr>
          <p:cNvGrpSpPr/>
          <p:nvPr/>
        </p:nvGrpSpPr>
        <p:grpSpPr>
          <a:xfrm>
            <a:off x="2231997" y="2851708"/>
            <a:ext cx="1539902" cy="1298864"/>
            <a:chOff x="2231997" y="2851708"/>
            <a:chExt cx="1539902" cy="129886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C3468B4-A1AE-114C-BCFE-AFCECBAB11E7}"/>
                </a:ext>
              </a:extLst>
            </p:cNvPr>
            <p:cNvSpPr/>
            <p:nvPr/>
          </p:nvSpPr>
          <p:spPr>
            <a:xfrm>
              <a:off x="3530862" y="3485159"/>
              <a:ext cx="241037" cy="31961"/>
            </a:xfrm>
            <a:custGeom>
              <a:avLst/>
              <a:gdLst>
                <a:gd name="connsiteX0" fmla="*/ 0 w 241036"/>
                <a:gd name="connsiteY0" fmla="*/ 15980 h 31960"/>
                <a:gd name="connsiteX1" fmla="*/ 241036 w 241036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036" h="31960">
                  <a:moveTo>
                    <a:pt x="241036" y="15980"/>
                  </a:moveTo>
                  <a:lnTo>
                    <a:pt x="0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192" tIns="9955" rIns="127194" bIns="995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C204E0A-1002-DE42-8BC9-3BA645EA3686}"/>
                </a:ext>
              </a:extLst>
            </p:cNvPr>
            <p:cNvSpPr/>
            <p:nvPr/>
          </p:nvSpPr>
          <p:spPr>
            <a:xfrm>
              <a:off x="2231997" y="2851708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Analyse and present results</a:t>
              </a: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17065EA-17EE-494D-AA32-326B3E7C7C28}"/>
              </a:ext>
            </a:extLst>
          </p:cNvPr>
          <p:cNvSpPr/>
          <p:nvPr/>
        </p:nvSpPr>
        <p:spPr>
          <a:xfrm>
            <a:off x="3922567" y="1161137"/>
            <a:ext cx="1298864" cy="1298864"/>
          </a:xfrm>
          <a:custGeom>
            <a:avLst/>
            <a:gdLst>
              <a:gd name="connsiteX0" fmla="*/ 0 w 1298864"/>
              <a:gd name="connsiteY0" fmla="*/ 649432 h 1298864"/>
              <a:gd name="connsiteX1" fmla="*/ 649432 w 1298864"/>
              <a:gd name="connsiteY1" fmla="*/ 0 h 1298864"/>
              <a:gd name="connsiteX2" fmla="*/ 1298864 w 1298864"/>
              <a:gd name="connsiteY2" fmla="*/ 649432 h 1298864"/>
              <a:gd name="connsiteX3" fmla="*/ 649432 w 1298864"/>
              <a:gd name="connsiteY3" fmla="*/ 1298864 h 1298864"/>
              <a:gd name="connsiteX4" fmla="*/ 0 w 1298864"/>
              <a:gd name="connsiteY4" fmla="*/ 649432 h 129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864" h="1298864">
                <a:moveTo>
                  <a:pt x="0" y="649432"/>
                </a:moveTo>
                <a:cubicBezTo>
                  <a:pt x="0" y="290761"/>
                  <a:pt x="290761" y="0"/>
                  <a:pt x="649432" y="0"/>
                </a:cubicBezTo>
                <a:cubicBezTo>
                  <a:pt x="1008103" y="0"/>
                  <a:pt x="1298864" y="290761"/>
                  <a:pt x="1298864" y="649432"/>
                </a:cubicBezTo>
                <a:cubicBezTo>
                  <a:pt x="1298864" y="1008103"/>
                  <a:pt x="1008103" y="1298864"/>
                  <a:pt x="649432" y="1298864"/>
                </a:cubicBezTo>
                <a:cubicBezTo>
                  <a:pt x="290761" y="1298864"/>
                  <a:pt x="0" y="1008103"/>
                  <a:pt x="0" y="649432"/>
                </a:cubicBezTo>
                <a:close/>
              </a:path>
            </a:pathLst>
          </a:custGeom>
          <a:solidFill>
            <a:srgbClr val="4693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199" tIns="197199" rIns="197199" bIns="19719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100" b="1" kern="1200" dirty="0"/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3821335643"/>
      </p:ext>
    </p:extLst>
  </p:cSld>
  <p:clrMapOvr>
    <a:masterClrMapping/>
  </p:clrMapOvr>
  <p:transition advClick="0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6FDD4-501F-49C1-9BB4-33D0B19DD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248" y="1828800"/>
            <a:ext cx="7874052" cy="3277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4693AB"/>
                </a:solidFill>
              </a:rPr>
              <a:t>Specify the </a:t>
            </a:r>
            <a:r>
              <a:rPr lang="en-GB" sz="2000" b="1" dirty="0">
                <a:solidFill>
                  <a:srgbClr val="4693AB"/>
                </a:solidFill>
              </a:rPr>
              <a:t>purpose</a:t>
            </a:r>
            <a:r>
              <a:rPr lang="en-GB" sz="2000" dirty="0">
                <a:solidFill>
                  <a:srgbClr val="4693AB"/>
                </a:solidFill>
              </a:rPr>
              <a:t> to define: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23AA597B-889B-F94A-A813-7D3EECA4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48" y="1009709"/>
            <a:ext cx="7891272" cy="590071"/>
          </a:xfrm>
          <a:solidFill>
            <a:srgbClr val="0C6BAB"/>
          </a:solidFill>
        </p:spPr>
        <p:txBody>
          <a:bodyPr wrap="none" lIns="137160" tIns="91440" bIns="91440"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Study design (Principles 1–5)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7E5490-6932-EB40-ACDC-2361C44EC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6015"/>
              </p:ext>
            </p:extLst>
          </p:nvPr>
        </p:nvGraphicFramePr>
        <p:xfrm>
          <a:off x="628649" y="2279609"/>
          <a:ext cx="1517904" cy="29992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17904">
                  <a:extLst>
                    <a:ext uri="{9D8B030D-6E8A-4147-A177-3AD203B41FA5}">
                      <a16:colId xmlns:a16="http://schemas.microsoft.com/office/drawing/2014/main" val="141883144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dirty="0"/>
                        <a:t>Perspective (whose costs?)</a:t>
                      </a:r>
                    </a:p>
                  </a:txBody>
                  <a:tcPr marL="114300" marR="114300" marT="114300" marB="11430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48893"/>
                  </a:ext>
                </a:extLst>
              </a:tr>
              <a:tr h="2313432"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Health system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Provider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Society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Patient/client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Household</a:t>
                      </a:r>
                    </a:p>
                  </a:txBody>
                  <a:tcPr marL="114300" marR="114300" marT="114300" marB="11430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281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1D2736-53A8-EF48-855E-ECC112785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99699"/>
              </p:ext>
            </p:extLst>
          </p:nvPr>
        </p:nvGraphicFramePr>
        <p:xfrm>
          <a:off x="2220391" y="2279609"/>
          <a:ext cx="1517904" cy="29992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17904">
                  <a:extLst>
                    <a:ext uri="{9D8B030D-6E8A-4147-A177-3AD203B41FA5}">
                      <a16:colId xmlns:a16="http://schemas.microsoft.com/office/drawing/2014/main" val="141883144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dirty="0"/>
                        <a:t>Types of cost?</a:t>
                      </a:r>
                    </a:p>
                  </a:txBody>
                  <a:tcPr marL="114300" marR="114300" marT="114300" marB="11430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48893"/>
                  </a:ext>
                </a:extLst>
              </a:tr>
              <a:tr h="2313432"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Financial/ Economic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Real world/ guideline</a:t>
                      </a:r>
                    </a:p>
                  </a:txBody>
                  <a:tcPr marL="114300" marR="114300" marT="114300" marB="11430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2811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C4C57E-5521-4140-8030-4D8C4C7D9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44951"/>
              </p:ext>
            </p:extLst>
          </p:nvPr>
        </p:nvGraphicFramePr>
        <p:xfrm>
          <a:off x="3812133" y="2279609"/>
          <a:ext cx="1517904" cy="29992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17904">
                  <a:extLst>
                    <a:ext uri="{9D8B030D-6E8A-4147-A177-3AD203B41FA5}">
                      <a16:colId xmlns:a16="http://schemas.microsoft.com/office/drawing/2014/main" val="141883144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dirty="0"/>
                        <a:t>Cost measure</a:t>
                      </a:r>
                    </a:p>
                  </a:txBody>
                  <a:tcPr marL="114300" marR="114300" marT="114300" marB="11430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48893"/>
                  </a:ext>
                </a:extLst>
              </a:tr>
              <a:tr h="2313432"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Full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Incremental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Marginal</a:t>
                      </a:r>
                    </a:p>
                  </a:txBody>
                  <a:tcPr marL="114300" marR="114300" marT="114300" marB="11430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2811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13C94D-D064-2B43-A1A4-D190F09DF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93116"/>
              </p:ext>
            </p:extLst>
          </p:nvPr>
        </p:nvGraphicFramePr>
        <p:xfrm>
          <a:off x="5403875" y="2279609"/>
          <a:ext cx="1517904" cy="29992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17904">
                  <a:extLst>
                    <a:ext uri="{9D8B030D-6E8A-4147-A177-3AD203B41FA5}">
                      <a16:colId xmlns:a16="http://schemas.microsoft.com/office/drawing/2014/main" val="141883144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dirty="0"/>
                        <a:t>Unit of service</a:t>
                      </a:r>
                    </a:p>
                  </a:txBody>
                  <a:tcPr marL="114300" marR="114300" marT="114300" marB="11430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48893"/>
                  </a:ext>
                </a:extLst>
              </a:tr>
              <a:tr h="2313432"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Standardised units for different disease and intervention areas</a:t>
                      </a:r>
                      <a:endParaRPr lang="en-GB" sz="1400" dirty="0"/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kern="1200" dirty="0"/>
                        <a:t>Episodes of care/ Unit of service use</a:t>
                      </a:r>
                      <a:endParaRPr lang="en-GB" sz="1400" dirty="0"/>
                    </a:p>
                  </a:txBody>
                  <a:tcPr marL="114300" marR="114300" marT="114300" marB="11430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2811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8A2833-5C5C-F541-8309-30C936DFF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11989"/>
              </p:ext>
            </p:extLst>
          </p:nvPr>
        </p:nvGraphicFramePr>
        <p:xfrm>
          <a:off x="6995616" y="2279609"/>
          <a:ext cx="1517904" cy="299946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17904">
                  <a:extLst>
                    <a:ext uri="{9D8B030D-6E8A-4147-A177-3AD203B41FA5}">
                      <a16:colId xmlns:a16="http://schemas.microsoft.com/office/drawing/2014/main" val="1418831442"/>
                    </a:ext>
                  </a:extLst>
                </a:gridCol>
              </a:tblGrid>
              <a:tr h="6860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dirty="0"/>
                        <a:t>Time horizon 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and period</a:t>
                      </a:r>
                    </a:p>
                  </a:txBody>
                  <a:tcPr marL="114300" marR="114300" marT="114300" marB="11430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48893"/>
                  </a:ext>
                </a:extLst>
              </a:tr>
              <a:tr h="2313432"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What is the time horizon you will be projecting to? 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/>
                        <a:t>What time periods need to be captured to be representative?</a:t>
                      </a:r>
                    </a:p>
                  </a:txBody>
                  <a:tcPr marL="114300" marR="114300" marT="114300" marB="11430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2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831973"/>
      </p:ext>
    </p:extLst>
  </p:cSld>
  <p:clrMapOvr>
    <a:masterClrMapping/>
  </p:clrMapOvr>
  <p:transition advClick="0" advTm="2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F06F355C-7EC3-5447-9E34-4E9B205B774F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Two examples…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B32DF1-4A19-324F-8936-AC086A2DA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86117"/>
              </p:ext>
            </p:extLst>
          </p:nvPr>
        </p:nvGraphicFramePr>
        <p:xfrm>
          <a:off x="628649" y="1825625"/>
          <a:ext cx="3864219" cy="4013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64219">
                  <a:extLst>
                    <a:ext uri="{9D8B030D-6E8A-4147-A177-3AD203B41FA5}">
                      <a16:colId xmlns:a16="http://schemas.microsoft.com/office/drawing/2014/main" val="1418831442"/>
                    </a:ext>
                  </a:extLst>
                </a:gridCol>
              </a:tblGrid>
              <a:tr h="383315">
                <a:tc>
                  <a:txBody>
                    <a:bodyPr/>
                    <a:lstStyle/>
                    <a:p>
                      <a:r>
                        <a:rPr lang="en-GB" sz="1600" dirty="0"/>
                        <a:t>Cost-effectiveness of TB active 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case finding</a:t>
                      </a:r>
                    </a:p>
                  </a:txBody>
                  <a:tcPr marL="114300" marR="114300" marT="114300" marB="11430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48893"/>
                  </a:ext>
                </a:extLst>
              </a:tr>
              <a:tr h="933289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Most Ministries of Health would demand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that the economic evaluation takes a societal perspective. </a:t>
                      </a:r>
                    </a:p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Economic costing would be required to ensure that we capture the true opportunity cost </a:t>
                      </a:r>
                    </a:p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Real world costing would be preferable to avoid any systematic bias.</a:t>
                      </a:r>
                    </a:p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An incremental cost would be used and economic evaluation guidance would indicate whether future savings should be incorporated.  </a:t>
                      </a:r>
                    </a:p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The time frame needs to be sufficient to cover the cost of the intervention (direct and indirect).  </a:t>
                      </a:r>
                    </a:p>
                  </a:txBody>
                  <a:tcPr marL="114300" marR="114300" marT="114300" marB="11430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2811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B469019-EA4D-AE4D-AD1A-DE37A5289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45297"/>
              </p:ext>
            </p:extLst>
          </p:nvPr>
        </p:nvGraphicFramePr>
        <p:xfrm>
          <a:off x="4806669" y="1825625"/>
          <a:ext cx="3702280" cy="3373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02280">
                  <a:extLst>
                    <a:ext uri="{9D8B030D-6E8A-4147-A177-3AD203B41FA5}">
                      <a16:colId xmlns:a16="http://schemas.microsoft.com/office/drawing/2014/main" val="1418831442"/>
                    </a:ext>
                  </a:extLst>
                </a:gridCol>
              </a:tblGrid>
              <a:tr h="383315">
                <a:tc>
                  <a:txBody>
                    <a:bodyPr/>
                    <a:lstStyle/>
                    <a:p>
                      <a:r>
                        <a:rPr lang="en-GB" sz="1600" dirty="0"/>
                        <a:t>Budget for ART in district Q over the 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next two years</a:t>
                      </a:r>
                    </a:p>
                  </a:txBody>
                  <a:tcPr marL="114300" marR="114300" marT="114300" marB="11430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48893"/>
                  </a:ext>
                </a:extLst>
              </a:tr>
              <a:tr h="933289">
                <a:tc>
                  <a:txBody>
                    <a:bodyPr/>
                    <a:lstStyle/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A provider perspective would be used as we are informing the budget; and </a:t>
                      </a:r>
                    </a:p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Financial costs only — actual expenditures —would need to be included.  </a:t>
                      </a:r>
                    </a:p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Real world costs would be the most accurate way to budget but guidelines maybe sufficient and </a:t>
                      </a:r>
                    </a:p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The full costs of the service needed.  </a:t>
                      </a:r>
                    </a:p>
                    <a:p>
                      <a:pPr marL="137160" indent="-137160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dirty="0"/>
                        <a:t>The time frame will be 2 years</a:t>
                      </a:r>
                    </a:p>
                  </a:txBody>
                  <a:tcPr marL="114300" marR="114300" marT="114300" marB="11430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2811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8A561A8-2AF9-5641-9F0A-D5D9C97D70EE}"/>
              </a:ext>
            </a:extLst>
          </p:cNvPr>
          <p:cNvSpPr/>
          <p:nvPr/>
        </p:nvSpPr>
        <p:spPr>
          <a:xfrm>
            <a:off x="4715937" y="5339320"/>
            <a:ext cx="3793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914048"/>
                </a:solidFill>
              </a:rPr>
              <a:t>More examples available at the Reference Case: </a:t>
            </a:r>
            <a:r>
              <a:rPr lang="en-GB" sz="1600" b="1" dirty="0" err="1">
                <a:solidFill>
                  <a:srgbClr val="914048"/>
                </a:solidFill>
              </a:rPr>
              <a:t>www.ghcc.org</a:t>
            </a:r>
            <a:endParaRPr lang="en-GB" sz="1600" b="1" dirty="0">
              <a:solidFill>
                <a:srgbClr val="914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15150"/>
      </p:ext>
    </p:extLst>
  </p:cSld>
  <p:clrMapOvr>
    <a:masterClrMapping/>
  </p:clrMapOvr>
  <p:transition advClick="0" advTm="77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C1B61190-0E37-7C42-B874-40029608D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48105"/>
              </p:ext>
            </p:extLst>
          </p:nvPr>
        </p:nvGraphicFramePr>
        <p:xfrm>
          <a:off x="914400" y="1143000"/>
          <a:ext cx="7315200" cy="471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1445890"/>
      </p:ext>
    </p:extLst>
  </p:cSld>
  <p:clrMapOvr>
    <a:masterClrMapping/>
  </p:clrMapOvr>
  <p:transition advClick="0" advTm="8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879F81E0-E9EA-4C21-B8A7-CF1E835BA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248" y="1828800"/>
            <a:ext cx="7845476" cy="3335819"/>
          </a:xfrm>
        </p:spPr>
        <p:txBody>
          <a:bodyPr lIns="114300">
            <a:normAutofit/>
          </a:bodyPr>
          <a:lstStyle/>
          <a:p>
            <a:pPr marL="3429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Describe the intervention/programme fully</a:t>
            </a:r>
          </a:p>
          <a:p>
            <a:pPr marL="3429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Identify the activities for the specific intervention/programme during the specified time for the specific in that context.</a:t>
            </a:r>
          </a:p>
          <a:p>
            <a:pPr marL="3429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Identify the inputs that are required for each activity</a:t>
            </a:r>
          </a:p>
          <a:p>
            <a:pPr marL="3429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Identify the outputs for each activity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A977D447-4592-AE43-9BE8-18F1A49CD658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Measuring resource use: scope of the costing </a:t>
            </a:r>
          </a:p>
        </p:txBody>
      </p:sp>
    </p:spTree>
    <p:extLst>
      <p:ext uri="{BB962C8B-B14F-4D97-AF65-F5344CB8AC3E}">
        <p14:creationId xmlns:p14="http://schemas.microsoft.com/office/powerpoint/2010/main" val="4089605019"/>
      </p:ext>
    </p:extLst>
  </p:cSld>
  <p:clrMapOvr>
    <a:masterClrMapping/>
  </p:clrMapOvr>
  <p:transition advClick="0" advTm="56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113F88E-63D6-374D-8690-BDCF24005DD1}"/>
              </a:ext>
            </a:extLst>
          </p:cNvPr>
          <p:cNvSpPr/>
          <p:nvPr/>
        </p:nvSpPr>
        <p:spPr>
          <a:xfrm>
            <a:off x="3771600" y="2764002"/>
            <a:ext cx="1600799" cy="1600799"/>
          </a:xfrm>
          <a:custGeom>
            <a:avLst/>
            <a:gdLst>
              <a:gd name="connsiteX0" fmla="*/ 0 w 1600799"/>
              <a:gd name="connsiteY0" fmla="*/ 800400 h 1600799"/>
              <a:gd name="connsiteX1" fmla="*/ 800400 w 1600799"/>
              <a:gd name="connsiteY1" fmla="*/ 0 h 1600799"/>
              <a:gd name="connsiteX2" fmla="*/ 1600800 w 1600799"/>
              <a:gd name="connsiteY2" fmla="*/ 800400 h 1600799"/>
              <a:gd name="connsiteX3" fmla="*/ 800400 w 1600799"/>
              <a:gd name="connsiteY3" fmla="*/ 1600800 h 1600799"/>
              <a:gd name="connsiteX4" fmla="*/ 0 w 1600799"/>
              <a:gd name="connsiteY4" fmla="*/ 800400 h 16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99" h="1600799">
                <a:moveTo>
                  <a:pt x="0" y="800400"/>
                </a:moveTo>
                <a:cubicBezTo>
                  <a:pt x="0" y="358351"/>
                  <a:pt x="358351" y="0"/>
                  <a:pt x="800400" y="0"/>
                </a:cubicBezTo>
                <a:cubicBezTo>
                  <a:pt x="1242449" y="0"/>
                  <a:pt x="1600800" y="358351"/>
                  <a:pt x="1600800" y="800400"/>
                </a:cubicBezTo>
                <a:cubicBezTo>
                  <a:pt x="1600800" y="1242449"/>
                  <a:pt x="1242449" y="1600800"/>
                  <a:pt x="800400" y="1600800"/>
                </a:cubicBezTo>
                <a:cubicBezTo>
                  <a:pt x="358351" y="1600800"/>
                  <a:pt x="0" y="1242449"/>
                  <a:pt x="0" y="800400"/>
                </a:cubicBezTo>
                <a:close/>
              </a:path>
            </a:pathLst>
          </a:custGeom>
          <a:solidFill>
            <a:srgbClr val="0C6B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592" tIns="244592" rIns="244592" bIns="244592" numCol="1" spcCol="1270" anchor="ctr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Questions we’d like to help answer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95E4B-4D5C-B649-8138-FD291F33C38A}"/>
              </a:ext>
            </a:extLst>
          </p:cNvPr>
          <p:cNvGrpSpPr/>
          <p:nvPr/>
        </p:nvGrpSpPr>
        <p:grpSpPr>
          <a:xfrm>
            <a:off x="5201634" y="1898884"/>
            <a:ext cx="1500798" cy="1298864"/>
            <a:chOff x="5201634" y="1898884"/>
            <a:chExt cx="1500798" cy="129886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791B571-B2F2-5D45-966C-CD8D02C48592}"/>
                </a:ext>
              </a:extLst>
            </p:cNvPr>
            <p:cNvSpPr/>
            <p:nvPr/>
          </p:nvSpPr>
          <p:spPr>
            <a:xfrm rot="19532806">
              <a:off x="5201634" y="2997675"/>
              <a:ext cx="346217" cy="31960"/>
            </a:xfrm>
            <a:custGeom>
              <a:avLst/>
              <a:gdLst>
                <a:gd name="connsiteX0" fmla="*/ 0 w 346217"/>
                <a:gd name="connsiteY0" fmla="*/ 15980 h 31960"/>
                <a:gd name="connsiteX1" fmla="*/ 346217 w 346217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217" h="31960">
                  <a:moveTo>
                    <a:pt x="0" y="15980"/>
                  </a:moveTo>
                  <a:lnTo>
                    <a:pt x="346217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153" tIns="7324" rIns="177154" bIns="732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CC6D5E-30C2-3849-B446-629D9BC5E2D2}"/>
                </a:ext>
              </a:extLst>
            </p:cNvPr>
            <p:cNvSpPr/>
            <p:nvPr/>
          </p:nvSpPr>
          <p:spPr>
            <a:xfrm>
              <a:off x="5403568" y="1898884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What do we use cost data for?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CDF75C-5133-BC4A-A172-891981C80DAC}"/>
              </a:ext>
            </a:extLst>
          </p:cNvPr>
          <p:cNvGrpSpPr/>
          <p:nvPr/>
        </p:nvGrpSpPr>
        <p:grpSpPr>
          <a:xfrm>
            <a:off x="5297715" y="3565960"/>
            <a:ext cx="1406267" cy="1298864"/>
            <a:chOff x="5297715" y="3565960"/>
            <a:chExt cx="1406267" cy="129886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DA6CF02-160B-064D-A4BB-7F1B2900D99F}"/>
                </a:ext>
              </a:extLst>
            </p:cNvPr>
            <p:cNvSpPr/>
            <p:nvPr/>
          </p:nvSpPr>
          <p:spPr>
            <a:xfrm rot="1422383">
              <a:off x="5297715" y="3904265"/>
              <a:ext cx="169348" cy="31960"/>
            </a:xfrm>
            <a:custGeom>
              <a:avLst/>
              <a:gdLst>
                <a:gd name="connsiteX0" fmla="*/ 0 w 169348"/>
                <a:gd name="connsiteY0" fmla="*/ 15980 h 31960"/>
                <a:gd name="connsiteX1" fmla="*/ 169348 w 169348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348" h="31960">
                  <a:moveTo>
                    <a:pt x="0" y="15980"/>
                  </a:moveTo>
                  <a:lnTo>
                    <a:pt x="169348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139" tIns="11746" rIns="93141" bIns="1174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A55C311-E1D3-0B45-9FD7-91914D26C38D}"/>
                </a:ext>
              </a:extLst>
            </p:cNvPr>
            <p:cNvSpPr/>
            <p:nvPr/>
          </p:nvSpPr>
          <p:spPr>
            <a:xfrm>
              <a:off x="5405118" y="3565960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What makes a good quality cost estimate?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D44316-4A07-2944-971F-F4085EA353AE}"/>
              </a:ext>
            </a:extLst>
          </p:cNvPr>
          <p:cNvGrpSpPr/>
          <p:nvPr/>
        </p:nvGrpSpPr>
        <p:grpSpPr>
          <a:xfrm>
            <a:off x="3931028" y="1260927"/>
            <a:ext cx="1298864" cy="1501805"/>
            <a:chOff x="3931028" y="1260927"/>
            <a:chExt cx="1298864" cy="150180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0AACD6C-4AA1-3646-A654-BF8D731002CC}"/>
                </a:ext>
              </a:extLst>
            </p:cNvPr>
            <p:cNvSpPr/>
            <p:nvPr/>
          </p:nvSpPr>
          <p:spPr>
            <a:xfrm rot="5400000">
              <a:off x="4498995" y="2597705"/>
              <a:ext cx="192096" cy="137957"/>
            </a:xfrm>
            <a:custGeom>
              <a:avLst/>
              <a:gdLst>
                <a:gd name="connsiteX0" fmla="*/ 0 w 205131"/>
                <a:gd name="connsiteY0" fmla="*/ 15980 h 31960"/>
                <a:gd name="connsiteX1" fmla="*/ 205131 w 205131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131" h="31960">
                  <a:moveTo>
                    <a:pt x="205131" y="15980"/>
                  </a:moveTo>
                  <a:lnTo>
                    <a:pt x="0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137" tIns="10851" rIns="110137" bIns="1085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D4031BC-BF5A-B84D-B20D-501275D8455F}"/>
                </a:ext>
              </a:extLst>
            </p:cNvPr>
            <p:cNvSpPr/>
            <p:nvPr/>
          </p:nvSpPr>
          <p:spPr>
            <a:xfrm>
              <a:off x="3931028" y="1260927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What do we mean by cost?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586C9C-BAEF-A94D-ACC9-1E1BE6F28EA0}"/>
              </a:ext>
            </a:extLst>
          </p:cNvPr>
          <p:cNvGrpSpPr/>
          <p:nvPr/>
        </p:nvGrpSpPr>
        <p:grpSpPr>
          <a:xfrm>
            <a:off x="3922567" y="4364801"/>
            <a:ext cx="1298864" cy="1494479"/>
            <a:chOff x="3922567" y="4364801"/>
            <a:chExt cx="1298864" cy="1494479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ABC8DF-CF07-3047-9864-AB654C79F32F}"/>
                </a:ext>
              </a:extLst>
            </p:cNvPr>
            <p:cNvSpPr/>
            <p:nvPr/>
          </p:nvSpPr>
          <p:spPr>
            <a:xfrm rot="5400000">
              <a:off x="4474192" y="4446628"/>
              <a:ext cx="195614" cy="31960"/>
            </a:xfrm>
            <a:custGeom>
              <a:avLst/>
              <a:gdLst>
                <a:gd name="connsiteX0" fmla="*/ 0 w 195614"/>
                <a:gd name="connsiteY0" fmla="*/ 15980 h 31960"/>
                <a:gd name="connsiteX1" fmla="*/ 195614 w 195614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614" h="31960">
                  <a:moveTo>
                    <a:pt x="0" y="15980"/>
                  </a:moveTo>
                  <a:lnTo>
                    <a:pt x="195614" y="15980"/>
                  </a:lnTo>
                </a:path>
              </a:pathLst>
            </a:custGeom>
            <a:noFill/>
            <a:ln w="12700"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617" tIns="11090" rIns="105617" bIns="1109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5E29D3F-3602-5F43-8A0E-5F3F6423D583}"/>
                </a:ext>
              </a:extLst>
            </p:cNvPr>
            <p:cNvSpPr/>
            <p:nvPr/>
          </p:nvSpPr>
          <p:spPr>
            <a:xfrm>
              <a:off x="3922567" y="4560416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How can I understand if analysis of the cost estimate was done properly?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7889C3-546E-DD48-AA65-0B54B8236E79}"/>
              </a:ext>
            </a:extLst>
          </p:cNvPr>
          <p:cNvGrpSpPr/>
          <p:nvPr/>
        </p:nvGrpSpPr>
        <p:grpSpPr>
          <a:xfrm>
            <a:off x="2458490" y="3696993"/>
            <a:ext cx="1419897" cy="1298864"/>
            <a:chOff x="2458490" y="3696993"/>
            <a:chExt cx="1419897" cy="129886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A02424D-8057-CA4E-AC8D-331511B994F3}"/>
                </a:ext>
              </a:extLst>
            </p:cNvPr>
            <p:cNvSpPr/>
            <p:nvPr/>
          </p:nvSpPr>
          <p:spPr>
            <a:xfrm rot="19913489">
              <a:off x="3668375" y="3974995"/>
              <a:ext cx="210012" cy="31961"/>
            </a:xfrm>
            <a:custGeom>
              <a:avLst/>
              <a:gdLst>
                <a:gd name="connsiteX0" fmla="*/ 0 w 210011"/>
                <a:gd name="connsiteY0" fmla="*/ 15980 h 31960"/>
                <a:gd name="connsiteX1" fmla="*/ 210011 w 210011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011" h="31960">
                  <a:moveTo>
                    <a:pt x="210011" y="15980"/>
                  </a:moveTo>
                  <a:lnTo>
                    <a:pt x="0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454" tIns="10730" rIns="112457" bIns="1073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17DD515-E339-7940-B70C-9A6511A96672}"/>
                </a:ext>
              </a:extLst>
            </p:cNvPr>
            <p:cNvSpPr/>
            <p:nvPr/>
          </p:nvSpPr>
          <p:spPr>
            <a:xfrm>
              <a:off x="2458490" y="3696993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What is the Unit Cost Study Repository?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77C73E-F10C-2A4A-BD3D-C2131EAB095D}"/>
              </a:ext>
            </a:extLst>
          </p:cNvPr>
          <p:cNvGrpSpPr/>
          <p:nvPr/>
        </p:nvGrpSpPr>
        <p:grpSpPr>
          <a:xfrm>
            <a:off x="2458490" y="2006423"/>
            <a:ext cx="1453954" cy="1298864"/>
            <a:chOff x="2458490" y="2006423"/>
            <a:chExt cx="1453954" cy="1298864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D969712-4F26-0D43-9472-5047472D3DDF}"/>
                </a:ext>
              </a:extLst>
            </p:cNvPr>
            <p:cNvSpPr/>
            <p:nvPr/>
          </p:nvSpPr>
          <p:spPr>
            <a:xfrm rot="1909323">
              <a:off x="3639204" y="3054347"/>
              <a:ext cx="273240" cy="31961"/>
            </a:xfrm>
            <a:custGeom>
              <a:avLst/>
              <a:gdLst>
                <a:gd name="connsiteX0" fmla="*/ 0 w 273239"/>
                <a:gd name="connsiteY0" fmla="*/ 15980 h 31960"/>
                <a:gd name="connsiteX1" fmla="*/ 273239 w 273239"/>
                <a:gd name="connsiteY1" fmla="*/ 15980 h 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239" h="31960">
                  <a:moveTo>
                    <a:pt x="273239" y="15980"/>
                  </a:moveTo>
                  <a:lnTo>
                    <a:pt x="0" y="15980"/>
                  </a:lnTo>
                </a:path>
              </a:pathLst>
            </a:custGeom>
            <a:noFill/>
            <a:ln>
              <a:solidFill>
                <a:srgbClr val="0C6BA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488" tIns="9149" rIns="142490" bIns="915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00" kern="1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3E4E881-3D56-8A44-836B-AB37D6443965}"/>
                </a:ext>
              </a:extLst>
            </p:cNvPr>
            <p:cNvSpPr/>
            <p:nvPr/>
          </p:nvSpPr>
          <p:spPr>
            <a:xfrm>
              <a:off x="2458490" y="2006423"/>
              <a:ext cx="1298864" cy="1298864"/>
            </a:xfrm>
            <a:custGeom>
              <a:avLst/>
              <a:gdLst>
                <a:gd name="connsiteX0" fmla="*/ 0 w 1298864"/>
                <a:gd name="connsiteY0" fmla="*/ 649432 h 1298864"/>
                <a:gd name="connsiteX1" fmla="*/ 649432 w 1298864"/>
                <a:gd name="connsiteY1" fmla="*/ 0 h 1298864"/>
                <a:gd name="connsiteX2" fmla="*/ 1298864 w 1298864"/>
                <a:gd name="connsiteY2" fmla="*/ 649432 h 1298864"/>
                <a:gd name="connsiteX3" fmla="*/ 649432 w 1298864"/>
                <a:gd name="connsiteY3" fmla="*/ 1298864 h 1298864"/>
                <a:gd name="connsiteX4" fmla="*/ 0 w 1298864"/>
                <a:gd name="connsiteY4" fmla="*/ 649432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64" h="1298864">
                  <a:moveTo>
                    <a:pt x="0" y="649432"/>
                  </a:moveTo>
                  <a:cubicBezTo>
                    <a:pt x="0" y="290761"/>
                    <a:pt x="290761" y="0"/>
                    <a:pt x="649432" y="0"/>
                  </a:cubicBezTo>
                  <a:cubicBezTo>
                    <a:pt x="1008103" y="0"/>
                    <a:pt x="1298864" y="290761"/>
                    <a:pt x="1298864" y="649432"/>
                  </a:cubicBezTo>
                  <a:cubicBezTo>
                    <a:pt x="1298864" y="1008103"/>
                    <a:pt x="1008103" y="1298864"/>
                    <a:pt x="649432" y="1298864"/>
                  </a:cubicBezTo>
                  <a:cubicBezTo>
                    <a:pt x="290761" y="1298864"/>
                    <a:pt x="0" y="1008103"/>
                    <a:pt x="0" y="649432"/>
                  </a:cubicBezTo>
                  <a:close/>
                </a:path>
              </a:pathLst>
            </a:custGeom>
            <a:solidFill>
              <a:srgbClr val="0C6BA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199" tIns="197199" rIns="197199" bIns="19719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100" b="1" kern="1200" dirty="0"/>
                <a:t>Where can I find more information?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307238"/>
      </p:ext>
    </p:extLst>
  </p:cSld>
  <p:clrMapOvr>
    <a:masterClrMapping/>
  </p:clrMapOvr>
  <p:transition spd="slow" advClick="0" advTm="7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3C2699-844B-4254-AB54-A42ABC01A216}"/>
              </a:ext>
            </a:extLst>
          </p:cNvPr>
          <p:cNvSpPr/>
          <p:nvPr/>
        </p:nvSpPr>
        <p:spPr>
          <a:xfrm>
            <a:off x="622248" y="2286000"/>
            <a:ext cx="1572768" cy="3657600"/>
          </a:xfrm>
          <a:prstGeom prst="roundRect">
            <a:avLst/>
          </a:prstGeom>
          <a:solidFill>
            <a:srgbClr val="116C8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600" b="1" dirty="0"/>
              <a:t>Intervention</a:t>
            </a:r>
            <a:endParaRPr lang="en-GB" sz="1600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GB" sz="1100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e.g. Provision </a:t>
            </a:r>
            <a:br>
              <a:rPr lang="en-GB" sz="1100" dirty="0"/>
            </a:br>
            <a:r>
              <a:rPr lang="en-GB" sz="1100" dirty="0"/>
              <a:t>of PMTCT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310459-0538-4363-8B0E-C12D2209CD01}"/>
              </a:ext>
            </a:extLst>
          </p:cNvPr>
          <p:cNvSpPr/>
          <p:nvPr/>
        </p:nvSpPr>
        <p:spPr>
          <a:xfrm>
            <a:off x="2940911" y="2286000"/>
            <a:ext cx="2743200" cy="3657600"/>
          </a:xfrm>
          <a:prstGeom prst="roundRect">
            <a:avLst/>
          </a:prstGeom>
          <a:solidFill>
            <a:srgbClr val="4693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4300"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600" b="1" dirty="0"/>
              <a:t>Services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GB" sz="1600" i="1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600" dirty="0"/>
              <a:t>Direct service activities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Antenatal care clinic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HIV testing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Counselling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Provision of ART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GB" sz="1100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600" dirty="0"/>
              <a:t>Ancillary service activities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HIV test laboratory costs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Information and education campaign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GB" sz="1100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600" dirty="0"/>
              <a:t>Operational activities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e.g. training, monitoring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0A1E86-45E6-43A0-885D-0DD3F667DE3C}"/>
              </a:ext>
            </a:extLst>
          </p:cNvPr>
          <p:cNvSpPr/>
          <p:nvPr/>
        </p:nvSpPr>
        <p:spPr>
          <a:xfrm>
            <a:off x="6272602" y="2933576"/>
            <a:ext cx="2194560" cy="18288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4300"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600" b="1" dirty="0"/>
              <a:t>Inputs, resource </a:t>
            </a:r>
            <a:br>
              <a:rPr lang="en-GB" sz="1600" b="1" dirty="0"/>
            </a:br>
            <a:r>
              <a:rPr lang="en-GB" sz="1600" b="1" dirty="0"/>
              <a:t>use and prices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GB" sz="1100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Quantity and price of labour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GB" sz="1100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Quantity and price of consumables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951FA5-56C3-4079-A472-8F0808CC0DDF}"/>
              </a:ext>
            </a:extLst>
          </p:cNvPr>
          <p:cNvCxnSpPr>
            <a:cxnSpLocks/>
          </p:cNvCxnSpPr>
          <p:nvPr/>
        </p:nvCxnSpPr>
        <p:spPr>
          <a:xfrm flipH="1" flipV="1">
            <a:off x="5316468" y="3251702"/>
            <a:ext cx="956134" cy="695296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18BE9A-9A2C-48A7-9788-1F17E96DDEFF}"/>
              </a:ext>
            </a:extLst>
          </p:cNvPr>
          <p:cNvCxnSpPr>
            <a:cxnSpLocks/>
          </p:cNvCxnSpPr>
          <p:nvPr/>
        </p:nvCxnSpPr>
        <p:spPr>
          <a:xfrm flipH="1">
            <a:off x="5572873" y="3946998"/>
            <a:ext cx="699730" cy="493614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463E81-FB6E-420F-9B07-1A147E394043}"/>
              </a:ext>
            </a:extLst>
          </p:cNvPr>
          <p:cNvCxnSpPr>
            <a:cxnSpLocks/>
          </p:cNvCxnSpPr>
          <p:nvPr/>
        </p:nvCxnSpPr>
        <p:spPr>
          <a:xfrm flipH="1">
            <a:off x="5461635" y="3946998"/>
            <a:ext cx="810968" cy="1369469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AB98BB25-1C47-49ED-B270-F95FC348012D}"/>
              </a:ext>
            </a:extLst>
          </p:cNvPr>
          <p:cNvSpPr/>
          <p:nvPr/>
        </p:nvSpPr>
        <p:spPr>
          <a:xfrm>
            <a:off x="3035511" y="2565483"/>
            <a:ext cx="126858" cy="3123218"/>
          </a:xfrm>
          <a:prstGeom prst="leftBrace">
            <a:avLst>
              <a:gd name="adj1" fmla="val 8333"/>
              <a:gd name="adj2" fmla="val 49810"/>
            </a:avLst>
          </a:prstGeom>
          <a:ln w="127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42B7F009-B266-F040-93D6-9ECED04172A6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The GHCC reference case framework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752FAB0-3DD1-3744-B89C-A31E7C36B24F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>
            <a:off x="2044461" y="3830128"/>
            <a:ext cx="991051" cy="291030"/>
          </a:xfrm>
          <a:prstGeom prst="bentConnector3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95672"/>
      </p:ext>
    </p:extLst>
  </p:cSld>
  <p:clrMapOvr>
    <a:masterClrMapping/>
  </p:clrMapOvr>
  <p:transition advClick="0" advTm="21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201EAE35-F856-A24E-BDE9-B5A3ECBF7EE8}"/>
              </a:ext>
            </a:extLst>
          </p:cNvPr>
          <p:cNvSpPr/>
          <p:nvPr/>
        </p:nvSpPr>
        <p:spPr>
          <a:xfrm>
            <a:off x="622248" y="2286000"/>
            <a:ext cx="1572768" cy="3657600"/>
          </a:xfrm>
          <a:prstGeom prst="roundRect">
            <a:avLst/>
          </a:prstGeom>
          <a:solidFill>
            <a:srgbClr val="116C8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600" b="1" dirty="0"/>
              <a:t>Intervention</a:t>
            </a:r>
            <a:endParaRPr lang="en-GB" sz="1600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GB" sz="1100" dirty="0"/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GB" sz="1100" dirty="0"/>
              <a:t>Cost per </a:t>
            </a:r>
            <a:br>
              <a:rPr lang="en-GB" sz="1100" dirty="0"/>
            </a:br>
            <a:r>
              <a:rPr lang="en-GB" sz="1100" dirty="0"/>
              <a:t>person tested</a:t>
            </a:r>
          </a:p>
        </p:txBody>
      </p:sp>
      <p:sp>
        <p:nvSpPr>
          <p:cNvPr id="41" name="Title 12">
            <a:extLst>
              <a:ext uri="{FF2B5EF4-FFF2-40B4-BE49-F238E27FC236}">
                <a16:creationId xmlns:a16="http://schemas.microsoft.com/office/drawing/2014/main" id="{6C15B364-A66E-B54E-93B9-CFFB32E07F0F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TB active case finding (simplified)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5CF5E0-F778-E749-8F71-99378EA4618D}"/>
              </a:ext>
            </a:extLst>
          </p:cNvPr>
          <p:cNvGrpSpPr/>
          <p:nvPr/>
        </p:nvGrpSpPr>
        <p:grpSpPr>
          <a:xfrm>
            <a:off x="2018586" y="2286000"/>
            <a:ext cx="3165888" cy="3657600"/>
            <a:chOff x="2018586" y="2286000"/>
            <a:chExt cx="3165888" cy="36576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910D3E4D-A8AC-3C4B-AC6F-76D329D83BD6}"/>
                </a:ext>
              </a:extLst>
            </p:cNvPr>
            <p:cNvSpPr/>
            <p:nvPr/>
          </p:nvSpPr>
          <p:spPr>
            <a:xfrm>
              <a:off x="2555353" y="2286000"/>
              <a:ext cx="2629121" cy="3657600"/>
            </a:xfrm>
            <a:prstGeom prst="roundRect">
              <a:avLst/>
            </a:prstGeom>
            <a:solidFill>
              <a:srgbClr val="4693AB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14300"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Direct and Ancillary Service Activities</a:t>
              </a:r>
            </a:p>
            <a:p>
              <a:pPr algn="ctr">
                <a:lnSpc>
                  <a:spcPct val="90000"/>
                </a:lnSpc>
              </a:pPr>
              <a:endParaRPr lang="en-GB" sz="1100" i="1" dirty="0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Direct service</a:t>
              </a: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GB" sz="1100" dirty="0">
                <a:solidFill>
                  <a:schemeClr val="bg1"/>
                </a:solidFill>
              </a:endParaRP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GB" sz="1100" dirty="0">
                <a:solidFill>
                  <a:schemeClr val="bg1"/>
                </a:solidFill>
              </a:endParaRP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GB" sz="1100" dirty="0">
                <a:solidFill>
                  <a:schemeClr val="bg1"/>
                </a:solidFill>
              </a:endParaRP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GB" sz="1100" dirty="0">
                <a:solidFill>
                  <a:schemeClr val="bg1"/>
                </a:solidFill>
              </a:endParaRP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GB" dirty="0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600" dirty="0">
                  <a:solidFill>
                    <a:schemeClr val="bg1"/>
                  </a:solidFill>
                </a:rPr>
                <a:t>Ancillary/support services</a:t>
              </a: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GB" sz="1600" dirty="0">
                <a:solidFill>
                  <a:schemeClr val="bg1"/>
                </a:solidFill>
              </a:endParaRP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GB" sz="1600" dirty="0">
                <a:solidFill>
                  <a:schemeClr val="bg1"/>
                </a:solidFill>
              </a:endParaRP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GB" sz="1100" dirty="0">
                <a:solidFill>
                  <a:schemeClr val="bg1"/>
                </a:solidFill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9894A489-2F87-D341-8770-E8FEE4745E83}"/>
                </a:ext>
              </a:extLst>
            </p:cNvPr>
            <p:cNvSpPr/>
            <p:nvPr/>
          </p:nvSpPr>
          <p:spPr>
            <a:xfrm>
              <a:off x="2593086" y="2501660"/>
              <a:ext cx="187686" cy="3217653"/>
            </a:xfrm>
            <a:prstGeom prst="leftBrace">
              <a:avLst>
                <a:gd name="adj1" fmla="val 8333"/>
                <a:gd name="adj2" fmla="val 49810"/>
              </a:avLst>
            </a:prstGeom>
            <a:ln w="1270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E0F1D15A-EE85-DC4E-A1E0-BA3F8040C80F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rot="10800000">
              <a:off x="2018586" y="3827259"/>
              <a:ext cx="574501" cy="27711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8144406-24C4-2D4C-8365-4584C7D5C7F7}"/>
                </a:ext>
              </a:extLst>
            </p:cNvPr>
            <p:cNvSpPr/>
            <p:nvPr/>
          </p:nvSpPr>
          <p:spPr>
            <a:xfrm>
              <a:off x="2780773" y="3325039"/>
              <a:ext cx="2176272" cy="3748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4693AB"/>
                  </a:solidFill>
                </a:rPr>
                <a:t>Q(visits) x Cost per household visit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0424BB5-FA92-8E4B-A190-3C4F4FDF8C6E}"/>
                </a:ext>
              </a:extLst>
            </p:cNvPr>
            <p:cNvSpPr/>
            <p:nvPr/>
          </p:nvSpPr>
          <p:spPr>
            <a:xfrm>
              <a:off x="2780773" y="3780344"/>
              <a:ext cx="2176272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4693AB"/>
                  </a:solidFill>
                </a:rPr>
                <a:t>Q(visits) x Cost per outpatient </a:t>
              </a:r>
              <a:br>
                <a:rPr lang="en-GB" sz="1100" dirty="0">
                  <a:solidFill>
                    <a:srgbClr val="4693AB"/>
                  </a:solidFill>
                </a:rPr>
              </a:br>
              <a:r>
                <a:rPr lang="en-GB" sz="1100" dirty="0">
                  <a:solidFill>
                    <a:srgbClr val="4693AB"/>
                  </a:solidFill>
                </a:rPr>
                <a:t>visit or inpatient visit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882402C-5597-CA40-B56F-5B785D634D83}"/>
                </a:ext>
              </a:extLst>
            </p:cNvPr>
            <p:cNvSpPr/>
            <p:nvPr/>
          </p:nvSpPr>
          <p:spPr>
            <a:xfrm>
              <a:off x="2780773" y="4648060"/>
              <a:ext cx="2176272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4693AB"/>
                  </a:solidFill>
                </a:rPr>
                <a:t>Q(events) x Cost per </a:t>
              </a:r>
              <a:br>
                <a:rPr lang="en-GB" sz="1100" dirty="0">
                  <a:solidFill>
                    <a:srgbClr val="4693AB"/>
                  </a:solidFill>
                </a:rPr>
              </a:br>
              <a:r>
                <a:rPr lang="en-GB" sz="1100" dirty="0">
                  <a:solidFill>
                    <a:srgbClr val="4693AB"/>
                  </a:solidFill>
                </a:rPr>
                <a:t>community event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F1B612E-D24D-CE4E-821C-3CFBB2016B52}"/>
                </a:ext>
              </a:extLst>
            </p:cNvPr>
            <p:cNvSpPr/>
            <p:nvPr/>
          </p:nvSpPr>
          <p:spPr>
            <a:xfrm>
              <a:off x="2780773" y="5186074"/>
              <a:ext cx="2176272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4693AB"/>
                  </a:solidFill>
                </a:rPr>
                <a:t>Q(tests) x Cost per test </a:t>
              </a:r>
              <a:br>
                <a:rPr lang="en-GB" sz="1100" dirty="0">
                  <a:solidFill>
                    <a:srgbClr val="4693AB"/>
                  </a:solidFill>
                </a:rPr>
              </a:br>
              <a:r>
                <a:rPr lang="en-GB" sz="1100" dirty="0">
                  <a:solidFill>
                    <a:srgbClr val="4693AB"/>
                  </a:solidFill>
                </a:rPr>
                <a:t>(by each technology)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BCD0A-B7CE-A34E-B2DC-5E8CBCA5C6F9}"/>
              </a:ext>
            </a:extLst>
          </p:cNvPr>
          <p:cNvGrpSpPr/>
          <p:nvPr/>
        </p:nvGrpSpPr>
        <p:grpSpPr>
          <a:xfrm>
            <a:off x="4957045" y="2286001"/>
            <a:ext cx="3551903" cy="3657599"/>
            <a:chOff x="4957045" y="2286001"/>
            <a:chExt cx="3551903" cy="3657599"/>
          </a:xfrm>
        </p:grpSpPr>
        <p:sp>
          <p:nvSpPr>
            <p:cNvPr id="30" name="Rectangle: Rounded Corners 7">
              <a:extLst>
                <a:ext uri="{FF2B5EF4-FFF2-40B4-BE49-F238E27FC236}">
                  <a16:creationId xmlns:a16="http://schemas.microsoft.com/office/drawing/2014/main" id="{D1938D23-CE6E-5644-B272-8D02E95ABD02}"/>
                </a:ext>
              </a:extLst>
            </p:cNvPr>
            <p:cNvSpPr/>
            <p:nvPr/>
          </p:nvSpPr>
          <p:spPr>
            <a:xfrm>
              <a:off x="5491428" y="2286001"/>
              <a:ext cx="3017520" cy="3657599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14300" rtlCol="0" anchor="t" anchorCtr="0"/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en-GB" sz="1600" b="1" dirty="0">
                  <a:solidFill>
                    <a:schemeClr val="bg1"/>
                  </a:solidFill>
                </a:rPr>
                <a:t>Activity costs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A539515-1BC6-9C4C-A7DC-9C8B5DD5A31D}"/>
                </a:ext>
              </a:extLst>
            </p:cNvPr>
            <p:cNvCxnSpPr>
              <a:cxnSpLocks/>
              <a:stCxn id="4" idx="1"/>
              <a:endCxn id="18" idx="3"/>
            </p:cNvCxnSpPr>
            <p:nvPr/>
          </p:nvCxnSpPr>
          <p:spPr>
            <a:xfrm flipH="1">
              <a:off x="4957045" y="2976555"/>
              <a:ext cx="691371" cy="535916"/>
            </a:xfrm>
            <a:prstGeom prst="straightConnector1">
              <a:avLst/>
            </a:prstGeom>
            <a:ln w="1270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B97A8D9-F553-8A46-8FB8-A585D09ABCB4}"/>
                </a:ext>
              </a:extLst>
            </p:cNvPr>
            <p:cNvCxnSpPr>
              <a:cxnSpLocks/>
              <a:stCxn id="15" idx="1"/>
              <a:endCxn id="19" idx="3"/>
            </p:cNvCxnSpPr>
            <p:nvPr/>
          </p:nvCxnSpPr>
          <p:spPr>
            <a:xfrm flipH="1">
              <a:off x="4957045" y="3597016"/>
              <a:ext cx="691371" cy="411928"/>
            </a:xfrm>
            <a:prstGeom prst="straightConnector1">
              <a:avLst/>
            </a:prstGeom>
            <a:ln w="1270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E1D72B4-54FC-2A43-9DB9-A186FA38BF9A}"/>
                </a:ext>
              </a:extLst>
            </p:cNvPr>
            <p:cNvCxnSpPr>
              <a:cxnSpLocks/>
              <a:stCxn id="16" idx="1"/>
              <a:endCxn id="20" idx="3"/>
            </p:cNvCxnSpPr>
            <p:nvPr/>
          </p:nvCxnSpPr>
          <p:spPr>
            <a:xfrm flipH="1">
              <a:off x="4957045" y="4363802"/>
              <a:ext cx="691371" cy="512858"/>
            </a:xfrm>
            <a:prstGeom prst="straightConnector1">
              <a:avLst/>
            </a:prstGeom>
            <a:ln w="1270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3E5D81C-6B85-9B40-A0C7-762FB9291817}"/>
                </a:ext>
              </a:extLst>
            </p:cNvPr>
            <p:cNvCxnSpPr>
              <a:cxnSpLocks/>
              <a:stCxn id="17" idx="1"/>
              <a:endCxn id="21" idx="3"/>
            </p:cNvCxnSpPr>
            <p:nvPr/>
          </p:nvCxnSpPr>
          <p:spPr>
            <a:xfrm flipH="1">
              <a:off x="4957045" y="5220053"/>
              <a:ext cx="691371" cy="194621"/>
            </a:xfrm>
            <a:prstGeom prst="straightConnector1">
              <a:avLst/>
            </a:prstGeom>
            <a:ln w="1270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4CB5D25-AE12-B044-9C9E-579CE8336AF6}"/>
                </a:ext>
              </a:extLst>
            </p:cNvPr>
            <p:cNvSpPr/>
            <p:nvPr/>
          </p:nvSpPr>
          <p:spPr>
            <a:xfrm>
              <a:off x="5648416" y="2789123"/>
              <a:ext cx="2743200" cy="3748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rgbClr val="ED7D31"/>
                  </a:solidFill>
                </a:rPr>
                <a:t>Personnel – Q(minutes) x cost per minute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6247363-F4BC-464A-A2CF-B1588B52E57A}"/>
                </a:ext>
              </a:extLst>
            </p:cNvPr>
            <p:cNvSpPr/>
            <p:nvPr/>
          </p:nvSpPr>
          <p:spPr>
            <a:xfrm>
              <a:off x="5648416" y="3263260"/>
              <a:ext cx="2743200" cy="6675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ED7D31"/>
                  </a:solidFill>
                </a:rPr>
                <a:t>Personnel  – Q(minutes) x cost per minute </a:t>
              </a: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ED7D31"/>
                  </a:solidFill>
                </a:rPr>
                <a:t>Infrastructure – Q(</a:t>
              </a:r>
              <a:r>
                <a:rPr lang="en-GB" sz="1100" dirty="0" err="1">
                  <a:solidFill>
                    <a:srgbClr val="ED7D31"/>
                  </a:solidFill>
                </a:rPr>
                <a:t>sq</a:t>
              </a:r>
              <a:r>
                <a:rPr lang="en-GB" sz="1100" dirty="0">
                  <a:solidFill>
                    <a:srgbClr val="ED7D31"/>
                  </a:solidFill>
                </a:rPr>
                <a:t> m per min) x cost per </a:t>
              </a:r>
              <a:r>
                <a:rPr lang="en-GB" sz="1100" dirty="0" err="1">
                  <a:solidFill>
                    <a:srgbClr val="ED7D31"/>
                  </a:solidFill>
                </a:rPr>
                <a:t>sq</a:t>
              </a:r>
              <a:r>
                <a:rPr lang="en-GB" sz="1100" dirty="0">
                  <a:solidFill>
                    <a:srgbClr val="ED7D31"/>
                  </a:solidFill>
                </a:rPr>
                <a:t> meter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48F5199-04C5-2E47-8A12-B3C693F401DB}"/>
                </a:ext>
              </a:extLst>
            </p:cNvPr>
            <p:cNvSpPr/>
            <p:nvPr/>
          </p:nvSpPr>
          <p:spPr>
            <a:xfrm>
              <a:off x="5648416" y="4030046"/>
              <a:ext cx="2743200" cy="6675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ED7D31"/>
                  </a:solidFill>
                </a:rPr>
                <a:t>Personnel – Q(minutes) x cost per minute </a:t>
              </a: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ED7D31"/>
                  </a:solidFill>
                </a:rPr>
                <a:t>Infrastructure – Q(</a:t>
              </a:r>
              <a:r>
                <a:rPr lang="en-GB" sz="1100" dirty="0" err="1">
                  <a:solidFill>
                    <a:srgbClr val="ED7D31"/>
                  </a:solidFill>
                </a:rPr>
                <a:t>sq</a:t>
              </a:r>
              <a:r>
                <a:rPr lang="en-GB" sz="1100" dirty="0">
                  <a:solidFill>
                    <a:srgbClr val="ED7D31"/>
                  </a:solidFill>
                </a:rPr>
                <a:t> m per min) x </a:t>
              </a:r>
              <a:br>
                <a:rPr lang="en-GB" sz="1100" dirty="0">
                  <a:solidFill>
                    <a:srgbClr val="ED7D31"/>
                  </a:solidFill>
                </a:rPr>
              </a:br>
              <a:r>
                <a:rPr lang="en-GB" sz="1100" dirty="0">
                  <a:solidFill>
                    <a:srgbClr val="ED7D31"/>
                  </a:solidFill>
                </a:rPr>
                <a:t>cost per </a:t>
              </a:r>
              <a:r>
                <a:rPr lang="en-GB" sz="1100" dirty="0" err="1">
                  <a:solidFill>
                    <a:srgbClr val="ED7D31"/>
                  </a:solidFill>
                </a:rPr>
                <a:t>sq</a:t>
              </a:r>
              <a:r>
                <a:rPr lang="en-GB" sz="1100" dirty="0">
                  <a:solidFill>
                    <a:srgbClr val="ED7D31"/>
                  </a:solidFill>
                </a:rPr>
                <a:t> meter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BCC22F2-3ED3-A842-82BD-176F3F6A66C8}"/>
                </a:ext>
              </a:extLst>
            </p:cNvPr>
            <p:cNvSpPr/>
            <p:nvPr/>
          </p:nvSpPr>
          <p:spPr>
            <a:xfrm>
              <a:off x="5648416" y="4796832"/>
              <a:ext cx="2743200" cy="8464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ED7D31"/>
                  </a:solidFill>
                </a:rPr>
                <a:t>Personnel – Q(minutes) x cost per minute </a:t>
              </a:r>
            </a:p>
            <a:p>
              <a:pPr algn="ctr" defTabSz="685800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GB" sz="1100" dirty="0">
                  <a:solidFill>
                    <a:srgbClr val="ED7D31"/>
                  </a:solidFill>
                </a:rPr>
                <a:t>Technology – Q(tests) x cost (infrastructure, consumables, overheads transport, training)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07196"/>
      </p:ext>
    </p:extLst>
  </p:cSld>
  <p:clrMapOvr>
    <a:masterClrMapping/>
  </p:clrMapOvr>
  <p:transition advClick="0" advTm="6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5DCA-105E-4A37-BC5A-8DCDF98E3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8800"/>
            <a:ext cx="7494145" cy="4126938"/>
          </a:xfrm>
        </p:spPr>
        <p:txBody>
          <a:bodyPr lIns="114300"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Sampling can be at individual or facility level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Sampling frame will be determined by precision demanded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Explicit consideration of each element inline with good practice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Transparency!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2000" dirty="0"/>
              <a:t>Look for sampling from:</a:t>
            </a:r>
          </a:p>
          <a:p>
            <a:pPr marL="800100" lvl="2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dirty="0"/>
              <a:t>Multiple sites</a:t>
            </a:r>
          </a:p>
          <a:p>
            <a:pPr marL="800100" lvl="2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GB" dirty="0"/>
              <a:t>Real world (rather than clinical trials)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260BDC9B-011F-0343-A590-EB513C4039F7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Measuring resource use: assessing sampling</a:t>
            </a:r>
          </a:p>
        </p:txBody>
      </p:sp>
    </p:spTree>
    <p:extLst>
      <p:ext uri="{BB962C8B-B14F-4D97-AF65-F5344CB8AC3E}">
        <p14:creationId xmlns:p14="http://schemas.microsoft.com/office/powerpoint/2010/main" val="251308088"/>
      </p:ext>
    </p:extLst>
  </p:cSld>
  <p:clrMapOvr>
    <a:masterClrMapping/>
  </p:clrMapOvr>
  <p:transition advClick="0" advTm="111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6EEEF2C-8628-F641-8CF7-4E8B8CE8F763}"/>
              </a:ext>
            </a:extLst>
          </p:cNvPr>
          <p:cNvSpPr/>
          <p:nvPr/>
        </p:nvSpPr>
        <p:spPr>
          <a:xfrm>
            <a:off x="675714" y="3401569"/>
            <a:ext cx="2102692" cy="915890"/>
          </a:xfrm>
          <a:custGeom>
            <a:avLst/>
            <a:gdLst>
              <a:gd name="connsiteX0" fmla="*/ 0 w 2102692"/>
              <a:gd name="connsiteY0" fmla="*/ 91589 h 915890"/>
              <a:gd name="connsiteX1" fmla="*/ 91589 w 2102692"/>
              <a:gd name="connsiteY1" fmla="*/ 0 h 915890"/>
              <a:gd name="connsiteX2" fmla="*/ 2011103 w 2102692"/>
              <a:gd name="connsiteY2" fmla="*/ 0 h 915890"/>
              <a:gd name="connsiteX3" fmla="*/ 2102692 w 2102692"/>
              <a:gd name="connsiteY3" fmla="*/ 91589 h 915890"/>
              <a:gd name="connsiteX4" fmla="*/ 2102692 w 2102692"/>
              <a:gd name="connsiteY4" fmla="*/ 824301 h 915890"/>
              <a:gd name="connsiteX5" fmla="*/ 2011103 w 2102692"/>
              <a:gd name="connsiteY5" fmla="*/ 915890 h 915890"/>
              <a:gd name="connsiteX6" fmla="*/ 91589 w 2102692"/>
              <a:gd name="connsiteY6" fmla="*/ 915890 h 915890"/>
              <a:gd name="connsiteX7" fmla="*/ 0 w 2102692"/>
              <a:gd name="connsiteY7" fmla="*/ 824301 h 915890"/>
              <a:gd name="connsiteX8" fmla="*/ 0 w 2102692"/>
              <a:gd name="connsiteY8" fmla="*/ 91589 h 9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692" h="915890">
                <a:moveTo>
                  <a:pt x="0" y="91589"/>
                </a:moveTo>
                <a:cubicBezTo>
                  <a:pt x="0" y="41006"/>
                  <a:pt x="41006" y="0"/>
                  <a:pt x="91589" y="0"/>
                </a:cubicBezTo>
                <a:lnTo>
                  <a:pt x="2011103" y="0"/>
                </a:lnTo>
                <a:cubicBezTo>
                  <a:pt x="2061686" y="0"/>
                  <a:pt x="2102692" y="41006"/>
                  <a:pt x="2102692" y="91589"/>
                </a:cubicBezTo>
                <a:lnTo>
                  <a:pt x="2102692" y="824301"/>
                </a:lnTo>
                <a:cubicBezTo>
                  <a:pt x="2102692" y="874884"/>
                  <a:pt x="2061686" y="915890"/>
                  <a:pt x="2011103" y="915890"/>
                </a:cubicBezTo>
                <a:lnTo>
                  <a:pt x="91589" y="915890"/>
                </a:lnTo>
                <a:cubicBezTo>
                  <a:pt x="41006" y="915890"/>
                  <a:pt x="0" y="874884"/>
                  <a:pt x="0" y="824301"/>
                </a:cubicBezTo>
                <a:lnTo>
                  <a:pt x="0" y="91589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26" tIns="36986" rIns="36986" bIns="369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Total inputs </a:t>
            </a:r>
            <a:br>
              <a:rPr lang="en-GB" sz="1600" b="1" kern="1200" dirty="0"/>
            </a:br>
            <a:r>
              <a:rPr lang="en-GB" sz="1600" b="1" kern="1200" dirty="0"/>
              <a:t>(Facility level)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F61D406-864D-4142-97DD-C749D61F4DCC}"/>
              </a:ext>
            </a:extLst>
          </p:cNvPr>
          <p:cNvSpPr/>
          <p:nvPr/>
        </p:nvSpPr>
        <p:spPr>
          <a:xfrm>
            <a:off x="3540984" y="2236343"/>
            <a:ext cx="2102692" cy="915890"/>
          </a:xfrm>
          <a:custGeom>
            <a:avLst/>
            <a:gdLst>
              <a:gd name="connsiteX0" fmla="*/ 0 w 2102692"/>
              <a:gd name="connsiteY0" fmla="*/ 91589 h 915890"/>
              <a:gd name="connsiteX1" fmla="*/ 91589 w 2102692"/>
              <a:gd name="connsiteY1" fmla="*/ 0 h 915890"/>
              <a:gd name="connsiteX2" fmla="*/ 2011103 w 2102692"/>
              <a:gd name="connsiteY2" fmla="*/ 0 h 915890"/>
              <a:gd name="connsiteX3" fmla="*/ 2102692 w 2102692"/>
              <a:gd name="connsiteY3" fmla="*/ 91589 h 915890"/>
              <a:gd name="connsiteX4" fmla="*/ 2102692 w 2102692"/>
              <a:gd name="connsiteY4" fmla="*/ 824301 h 915890"/>
              <a:gd name="connsiteX5" fmla="*/ 2011103 w 2102692"/>
              <a:gd name="connsiteY5" fmla="*/ 915890 h 915890"/>
              <a:gd name="connsiteX6" fmla="*/ 91589 w 2102692"/>
              <a:gd name="connsiteY6" fmla="*/ 915890 h 915890"/>
              <a:gd name="connsiteX7" fmla="*/ 0 w 2102692"/>
              <a:gd name="connsiteY7" fmla="*/ 824301 h 915890"/>
              <a:gd name="connsiteX8" fmla="*/ 0 w 2102692"/>
              <a:gd name="connsiteY8" fmla="*/ 91589 h 9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692" h="915890">
                <a:moveTo>
                  <a:pt x="0" y="91589"/>
                </a:moveTo>
                <a:cubicBezTo>
                  <a:pt x="0" y="41006"/>
                  <a:pt x="41006" y="0"/>
                  <a:pt x="91589" y="0"/>
                </a:cubicBezTo>
                <a:lnTo>
                  <a:pt x="2011103" y="0"/>
                </a:lnTo>
                <a:cubicBezTo>
                  <a:pt x="2061686" y="0"/>
                  <a:pt x="2102692" y="41006"/>
                  <a:pt x="2102692" y="91589"/>
                </a:cubicBezTo>
                <a:lnTo>
                  <a:pt x="2102692" y="824301"/>
                </a:lnTo>
                <a:cubicBezTo>
                  <a:pt x="2102692" y="874884"/>
                  <a:pt x="2061686" y="915890"/>
                  <a:pt x="2011103" y="915890"/>
                </a:cubicBezTo>
                <a:lnTo>
                  <a:pt x="91589" y="915890"/>
                </a:lnTo>
                <a:cubicBezTo>
                  <a:pt x="41006" y="915890"/>
                  <a:pt x="0" y="874884"/>
                  <a:pt x="0" y="824301"/>
                </a:cubicBezTo>
                <a:lnTo>
                  <a:pt x="0" y="91589"/>
                </a:lnTo>
                <a:close/>
              </a:path>
            </a:pathLst>
          </a:custGeom>
          <a:solidFill>
            <a:srgbClr val="4693A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26" tIns="26826" rIns="26826" bIns="2682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Department A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2DC610A-6586-634A-8101-94D73264D3EB}"/>
              </a:ext>
            </a:extLst>
          </p:cNvPr>
          <p:cNvSpPr/>
          <p:nvPr/>
        </p:nvSpPr>
        <p:spPr>
          <a:xfrm>
            <a:off x="6404075" y="2236348"/>
            <a:ext cx="2102692" cy="915890"/>
          </a:xfrm>
          <a:custGeom>
            <a:avLst/>
            <a:gdLst>
              <a:gd name="connsiteX0" fmla="*/ 0 w 2102692"/>
              <a:gd name="connsiteY0" fmla="*/ 91589 h 915890"/>
              <a:gd name="connsiteX1" fmla="*/ 91589 w 2102692"/>
              <a:gd name="connsiteY1" fmla="*/ 0 h 915890"/>
              <a:gd name="connsiteX2" fmla="*/ 2011103 w 2102692"/>
              <a:gd name="connsiteY2" fmla="*/ 0 h 915890"/>
              <a:gd name="connsiteX3" fmla="*/ 2102692 w 2102692"/>
              <a:gd name="connsiteY3" fmla="*/ 91589 h 915890"/>
              <a:gd name="connsiteX4" fmla="*/ 2102692 w 2102692"/>
              <a:gd name="connsiteY4" fmla="*/ 824301 h 915890"/>
              <a:gd name="connsiteX5" fmla="*/ 2011103 w 2102692"/>
              <a:gd name="connsiteY5" fmla="*/ 915890 h 915890"/>
              <a:gd name="connsiteX6" fmla="*/ 91589 w 2102692"/>
              <a:gd name="connsiteY6" fmla="*/ 915890 h 915890"/>
              <a:gd name="connsiteX7" fmla="*/ 0 w 2102692"/>
              <a:gd name="connsiteY7" fmla="*/ 824301 h 915890"/>
              <a:gd name="connsiteX8" fmla="*/ 0 w 2102692"/>
              <a:gd name="connsiteY8" fmla="*/ 91589 h 9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692" h="915890">
                <a:moveTo>
                  <a:pt x="0" y="91589"/>
                </a:moveTo>
                <a:cubicBezTo>
                  <a:pt x="0" y="41006"/>
                  <a:pt x="41006" y="0"/>
                  <a:pt x="91589" y="0"/>
                </a:cubicBezTo>
                <a:lnTo>
                  <a:pt x="2011103" y="0"/>
                </a:lnTo>
                <a:cubicBezTo>
                  <a:pt x="2061686" y="0"/>
                  <a:pt x="2102692" y="41006"/>
                  <a:pt x="2102692" y="91589"/>
                </a:cubicBezTo>
                <a:lnTo>
                  <a:pt x="2102692" y="824301"/>
                </a:lnTo>
                <a:cubicBezTo>
                  <a:pt x="2102692" y="874884"/>
                  <a:pt x="2061686" y="915890"/>
                  <a:pt x="2011103" y="915890"/>
                </a:cubicBezTo>
                <a:lnTo>
                  <a:pt x="91589" y="915890"/>
                </a:lnTo>
                <a:cubicBezTo>
                  <a:pt x="41006" y="915890"/>
                  <a:pt x="0" y="874884"/>
                  <a:pt x="0" y="824301"/>
                </a:cubicBezTo>
                <a:lnTo>
                  <a:pt x="0" y="91589"/>
                </a:lnTo>
                <a:close/>
              </a:path>
            </a:pathLst>
          </a:custGeom>
          <a:solidFill>
            <a:srgbClr val="116C8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6" tIns="36986" rIns="36986" bIns="369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Service 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635D7F3-0D1F-1D4B-A5F6-6A478384EEA7}"/>
              </a:ext>
            </a:extLst>
          </p:cNvPr>
          <p:cNvSpPr/>
          <p:nvPr/>
        </p:nvSpPr>
        <p:spPr>
          <a:xfrm>
            <a:off x="6404075" y="3401564"/>
            <a:ext cx="2102692" cy="915890"/>
          </a:xfrm>
          <a:custGeom>
            <a:avLst/>
            <a:gdLst>
              <a:gd name="connsiteX0" fmla="*/ 0 w 2102692"/>
              <a:gd name="connsiteY0" fmla="*/ 91589 h 915890"/>
              <a:gd name="connsiteX1" fmla="*/ 91589 w 2102692"/>
              <a:gd name="connsiteY1" fmla="*/ 0 h 915890"/>
              <a:gd name="connsiteX2" fmla="*/ 2011103 w 2102692"/>
              <a:gd name="connsiteY2" fmla="*/ 0 h 915890"/>
              <a:gd name="connsiteX3" fmla="*/ 2102692 w 2102692"/>
              <a:gd name="connsiteY3" fmla="*/ 91589 h 915890"/>
              <a:gd name="connsiteX4" fmla="*/ 2102692 w 2102692"/>
              <a:gd name="connsiteY4" fmla="*/ 824301 h 915890"/>
              <a:gd name="connsiteX5" fmla="*/ 2011103 w 2102692"/>
              <a:gd name="connsiteY5" fmla="*/ 915890 h 915890"/>
              <a:gd name="connsiteX6" fmla="*/ 91589 w 2102692"/>
              <a:gd name="connsiteY6" fmla="*/ 915890 h 915890"/>
              <a:gd name="connsiteX7" fmla="*/ 0 w 2102692"/>
              <a:gd name="connsiteY7" fmla="*/ 824301 h 915890"/>
              <a:gd name="connsiteX8" fmla="*/ 0 w 2102692"/>
              <a:gd name="connsiteY8" fmla="*/ 91589 h 9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692" h="915890">
                <a:moveTo>
                  <a:pt x="0" y="91589"/>
                </a:moveTo>
                <a:cubicBezTo>
                  <a:pt x="0" y="41006"/>
                  <a:pt x="41006" y="0"/>
                  <a:pt x="91589" y="0"/>
                </a:cubicBezTo>
                <a:lnTo>
                  <a:pt x="2011103" y="0"/>
                </a:lnTo>
                <a:cubicBezTo>
                  <a:pt x="2061686" y="0"/>
                  <a:pt x="2102692" y="41006"/>
                  <a:pt x="2102692" y="91589"/>
                </a:cubicBezTo>
                <a:lnTo>
                  <a:pt x="2102692" y="824301"/>
                </a:lnTo>
                <a:cubicBezTo>
                  <a:pt x="2102692" y="874884"/>
                  <a:pt x="2061686" y="915890"/>
                  <a:pt x="2011103" y="915890"/>
                </a:cubicBezTo>
                <a:lnTo>
                  <a:pt x="91589" y="915890"/>
                </a:lnTo>
                <a:cubicBezTo>
                  <a:pt x="41006" y="915890"/>
                  <a:pt x="0" y="874884"/>
                  <a:pt x="0" y="824301"/>
                </a:cubicBezTo>
                <a:lnTo>
                  <a:pt x="0" y="91589"/>
                </a:lnTo>
                <a:close/>
              </a:path>
            </a:pathLst>
          </a:custGeom>
          <a:solidFill>
            <a:srgbClr val="116C8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26" tIns="36986" rIns="36986" bIns="369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Service 2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85D8FF5-3D7A-FA48-A4C8-B025C39C9226}"/>
              </a:ext>
            </a:extLst>
          </p:cNvPr>
          <p:cNvSpPr/>
          <p:nvPr/>
        </p:nvSpPr>
        <p:spPr>
          <a:xfrm>
            <a:off x="3540984" y="3401569"/>
            <a:ext cx="2102692" cy="915890"/>
          </a:xfrm>
          <a:custGeom>
            <a:avLst/>
            <a:gdLst>
              <a:gd name="connsiteX0" fmla="*/ 0 w 2102692"/>
              <a:gd name="connsiteY0" fmla="*/ 91589 h 915890"/>
              <a:gd name="connsiteX1" fmla="*/ 91589 w 2102692"/>
              <a:gd name="connsiteY1" fmla="*/ 0 h 915890"/>
              <a:gd name="connsiteX2" fmla="*/ 2011103 w 2102692"/>
              <a:gd name="connsiteY2" fmla="*/ 0 h 915890"/>
              <a:gd name="connsiteX3" fmla="*/ 2102692 w 2102692"/>
              <a:gd name="connsiteY3" fmla="*/ 91589 h 915890"/>
              <a:gd name="connsiteX4" fmla="*/ 2102692 w 2102692"/>
              <a:gd name="connsiteY4" fmla="*/ 824301 h 915890"/>
              <a:gd name="connsiteX5" fmla="*/ 2011103 w 2102692"/>
              <a:gd name="connsiteY5" fmla="*/ 915890 h 915890"/>
              <a:gd name="connsiteX6" fmla="*/ 91589 w 2102692"/>
              <a:gd name="connsiteY6" fmla="*/ 915890 h 915890"/>
              <a:gd name="connsiteX7" fmla="*/ 0 w 2102692"/>
              <a:gd name="connsiteY7" fmla="*/ 824301 h 915890"/>
              <a:gd name="connsiteX8" fmla="*/ 0 w 2102692"/>
              <a:gd name="connsiteY8" fmla="*/ 91589 h 9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692" h="915890">
                <a:moveTo>
                  <a:pt x="0" y="91589"/>
                </a:moveTo>
                <a:cubicBezTo>
                  <a:pt x="0" y="41006"/>
                  <a:pt x="41006" y="0"/>
                  <a:pt x="91589" y="0"/>
                </a:cubicBezTo>
                <a:lnTo>
                  <a:pt x="2011103" y="0"/>
                </a:lnTo>
                <a:cubicBezTo>
                  <a:pt x="2061686" y="0"/>
                  <a:pt x="2102692" y="41006"/>
                  <a:pt x="2102692" y="91589"/>
                </a:cubicBezTo>
                <a:lnTo>
                  <a:pt x="2102692" y="824301"/>
                </a:lnTo>
                <a:cubicBezTo>
                  <a:pt x="2102692" y="874884"/>
                  <a:pt x="2061686" y="915890"/>
                  <a:pt x="2011103" y="915890"/>
                </a:cubicBezTo>
                <a:lnTo>
                  <a:pt x="91589" y="915890"/>
                </a:lnTo>
                <a:cubicBezTo>
                  <a:pt x="41006" y="915890"/>
                  <a:pt x="0" y="874884"/>
                  <a:pt x="0" y="824301"/>
                </a:cubicBezTo>
                <a:lnTo>
                  <a:pt x="0" y="91589"/>
                </a:lnTo>
                <a:close/>
              </a:path>
            </a:pathLst>
          </a:custGeom>
          <a:solidFill>
            <a:srgbClr val="4693A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6" tIns="36986" rIns="36986" bIns="369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Ancillary </a:t>
            </a:r>
            <a:br>
              <a:rPr lang="en-GB" sz="1600" b="1" kern="1200" dirty="0"/>
            </a:br>
            <a:r>
              <a:rPr lang="en-GB" sz="1600" b="1" kern="1200" dirty="0"/>
              <a:t>department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591ACFD-485B-7945-AF7C-538B3130612A}"/>
              </a:ext>
            </a:extLst>
          </p:cNvPr>
          <p:cNvSpPr/>
          <p:nvPr/>
        </p:nvSpPr>
        <p:spPr>
          <a:xfrm>
            <a:off x="3540984" y="4615745"/>
            <a:ext cx="2102692" cy="915890"/>
          </a:xfrm>
          <a:custGeom>
            <a:avLst/>
            <a:gdLst>
              <a:gd name="connsiteX0" fmla="*/ 0 w 2102692"/>
              <a:gd name="connsiteY0" fmla="*/ 91589 h 915890"/>
              <a:gd name="connsiteX1" fmla="*/ 91589 w 2102692"/>
              <a:gd name="connsiteY1" fmla="*/ 0 h 915890"/>
              <a:gd name="connsiteX2" fmla="*/ 2011103 w 2102692"/>
              <a:gd name="connsiteY2" fmla="*/ 0 h 915890"/>
              <a:gd name="connsiteX3" fmla="*/ 2102692 w 2102692"/>
              <a:gd name="connsiteY3" fmla="*/ 91589 h 915890"/>
              <a:gd name="connsiteX4" fmla="*/ 2102692 w 2102692"/>
              <a:gd name="connsiteY4" fmla="*/ 824301 h 915890"/>
              <a:gd name="connsiteX5" fmla="*/ 2011103 w 2102692"/>
              <a:gd name="connsiteY5" fmla="*/ 915890 h 915890"/>
              <a:gd name="connsiteX6" fmla="*/ 91589 w 2102692"/>
              <a:gd name="connsiteY6" fmla="*/ 915890 h 915890"/>
              <a:gd name="connsiteX7" fmla="*/ 0 w 2102692"/>
              <a:gd name="connsiteY7" fmla="*/ 824301 h 915890"/>
              <a:gd name="connsiteX8" fmla="*/ 0 w 2102692"/>
              <a:gd name="connsiteY8" fmla="*/ 91589 h 9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692" h="915890">
                <a:moveTo>
                  <a:pt x="0" y="91589"/>
                </a:moveTo>
                <a:cubicBezTo>
                  <a:pt x="0" y="41006"/>
                  <a:pt x="41006" y="0"/>
                  <a:pt x="91589" y="0"/>
                </a:cubicBezTo>
                <a:lnTo>
                  <a:pt x="2011103" y="0"/>
                </a:lnTo>
                <a:cubicBezTo>
                  <a:pt x="2061686" y="0"/>
                  <a:pt x="2102692" y="41006"/>
                  <a:pt x="2102692" y="91589"/>
                </a:cubicBezTo>
                <a:lnTo>
                  <a:pt x="2102692" y="824301"/>
                </a:lnTo>
                <a:cubicBezTo>
                  <a:pt x="2102692" y="874884"/>
                  <a:pt x="2061686" y="915890"/>
                  <a:pt x="2011103" y="915890"/>
                </a:cubicBezTo>
                <a:lnTo>
                  <a:pt x="91589" y="915890"/>
                </a:lnTo>
                <a:cubicBezTo>
                  <a:pt x="41006" y="915890"/>
                  <a:pt x="0" y="874884"/>
                  <a:pt x="0" y="824301"/>
                </a:cubicBezTo>
                <a:lnTo>
                  <a:pt x="0" y="91589"/>
                </a:lnTo>
                <a:close/>
              </a:path>
            </a:pathLst>
          </a:custGeom>
          <a:solidFill>
            <a:srgbClr val="4693A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6" tIns="36986" rIns="36986" bIns="369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Department B </a:t>
            </a:r>
            <a:br>
              <a:rPr lang="en-GB" sz="1600" b="1" kern="1200" dirty="0"/>
            </a:br>
            <a:r>
              <a:rPr lang="en-GB" sz="1600" b="1" kern="1200" dirty="0"/>
              <a:t>e.g. TB clinic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CA6800E-D548-7245-A9E8-96BB543A0EE9}"/>
              </a:ext>
            </a:extLst>
          </p:cNvPr>
          <p:cNvSpPr/>
          <p:nvPr/>
        </p:nvSpPr>
        <p:spPr>
          <a:xfrm>
            <a:off x="6404075" y="4615745"/>
            <a:ext cx="2102692" cy="915890"/>
          </a:xfrm>
          <a:custGeom>
            <a:avLst/>
            <a:gdLst>
              <a:gd name="connsiteX0" fmla="*/ 0 w 2102692"/>
              <a:gd name="connsiteY0" fmla="*/ 91589 h 915890"/>
              <a:gd name="connsiteX1" fmla="*/ 91589 w 2102692"/>
              <a:gd name="connsiteY1" fmla="*/ 0 h 915890"/>
              <a:gd name="connsiteX2" fmla="*/ 2011103 w 2102692"/>
              <a:gd name="connsiteY2" fmla="*/ 0 h 915890"/>
              <a:gd name="connsiteX3" fmla="*/ 2102692 w 2102692"/>
              <a:gd name="connsiteY3" fmla="*/ 91589 h 915890"/>
              <a:gd name="connsiteX4" fmla="*/ 2102692 w 2102692"/>
              <a:gd name="connsiteY4" fmla="*/ 824301 h 915890"/>
              <a:gd name="connsiteX5" fmla="*/ 2011103 w 2102692"/>
              <a:gd name="connsiteY5" fmla="*/ 915890 h 915890"/>
              <a:gd name="connsiteX6" fmla="*/ 91589 w 2102692"/>
              <a:gd name="connsiteY6" fmla="*/ 915890 h 915890"/>
              <a:gd name="connsiteX7" fmla="*/ 0 w 2102692"/>
              <a:gd name="connsiteY7" fmla="*/ 824301 h 915890"/>
              <a:gd name="connsiteX8" fmla="*/ 0 w 2102692"/>
              <a:gd name="connsiteY8" fmla="*/ 91589 h 9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692" h="915890">
                <a:moveTo>
                  <a:pt x="0" y="91589"/>
                </a:moveTo>
                <a:cubicBezTo>
                  <a:pt x="0" y="41006"/>
                  <a:pt x="41006" y="0"/>
                  <a:pt x="91589" y="0"/>
                </a:cubicBezTo>
                <a:lnTo>
                  <a:pt x="2011103" y="0"/>
                </a:lnTo>
                <a:cubicBezTo>
                  <a:pt x="2061686" y="0"/>
                  <a:pt x="2102692" y="41006"/>
                  <a:pt x="2102692" y="91589"/>
                </a:cubicBezTo>
                <a:lnTo>
                  <a:pt x="2102692" y="824301"/>
                </a:lnTo>
                <a:cubicBezTo>
                  <a:pt x="2102692" y="874884"/>
                  <a:pt x="2061686" y="915890"/>
                  <a:pt x="2011103" y="915890"/>
                </a:cubicBezTo>
                <a:lnTo>
                  <a:pt x="91589" y="915890"/>
                </a:lnTo>
                <a:cubicBezTo>
                  <a:pt x="41006" y="915890"/>
                  <a:pt x="0" y="874884"/>
                  <a:pt x="0" y="824301"/>
                </a:cubicBezTo>
                <a:lnTo>
                  <a:pt x="0" y="91589"/>
                </a:lnTo>
                <a:close/>
              </a:path>
            </a:pathLst>
          </a:custGeom>
          <a:solidFill>
            <a:srgbClr val="116C8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6" tIns="36986" rIns="36986" bIns="369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/>
              <a:t>Service 3 </a:t>
            </a:r>
            <a:br>
              <a:rPr lang="en-GB" sz="1600" b="1" kern="1200" dirty="0"/>
            </a:br>
            <a:r>
              <a:rPr lang="en-GB" sz="1600" b="1" kern="1200" dirty="0"/>
              <a:t>e.g. TB case finding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64F4DB49-157B-1A48-86F4-054A5585181E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Methods of measurement: gross or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microcosting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5F5F0-D0E7-FF45-8A55-0AD1B8A5FB8A}"/>
              </a:ext>
            </a:extLst>
          </p:cNvPr>
          <p:cNvSpPr txBox="1"/>
          <p:nvPr/>
        </p:nvSpPr>
        <p:spPr>
          <a:xfrm>
            <a:off x="622248" y="1828800"/>
            <a:ext cx="2615130" cy="1323439"/>
          </a:xfrm>
          <a:prstGeom prst="rect">
            <a:avLst/>
          </a:prstGeom>
          <a:noFill/>
        </p:spPr>
        <p:txBody>
          <a:bodyPr wrap="square" lIns="114300" rtlCol="0">
            <a:spAutoFit/>
          </a:bodyPr>
          <a:lstStyle/>
          <a:p>
            <a:r>
              <a:rPr lang="en-US" sz="1600" b="1" dirty="0">
                <a:solidFill>
                  <a:srgbClr val="914048"/>
                </a:solidFill>
              </a:rPr>
              <a:t>Example: The gross costing approach to estimate the portion of inputs used in TB case finding from overall inputs at the facility 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id="{3B51A06B-A84E-E146-AB70-B355D08D4C46}"/>
              </a:ext>
            </a:extLst>
          </p:cNvPr>
          <p:cNvSpPr/>
          <p:nvPr/>
        </p:nvSpPr>
        <p:spPr>
          <a:xfrm>
            <a:off x="1465223" y="4463177"/>
            <a:ext cx="1828800" cy="1828800"/>
          </a:xfrm>
          <a:prstGeom prst="star12">
            <a:avLst/>
          </a:prstGeom>
          <a:solidFill>
            <a:srgbClr val="914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chemeClr val="bg1"/>
                </a:solidFill>
              </a:rPr>
              <a:t>Document the process — be transparent!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BE3E90-510B-ED42-BBF5-D1E45EE818D9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V="1">
            <a:off x="2778406" y="3060644"/>
            <a:ext cx="762578" cy="432514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AB9BD4-FA11-AD4B-B2A3-C532E848A3C0}"/>
              </a:ext>
            </a:extLst>
          </p:cNvPr>
          <p:cNvCxnSpPr>
            <a:cxnSpLocks/>
            <a:stCxn id="3" idx="4"/>
            <a:endCxn id="20" idx="0"/>
          </p:cNvCxnSpPr>
          <p:nvPr/>
        </p:nvCxnSpPr>
        <p:spPr>
          <a:xfrm>
            <a:off x="2778406" y="4225870"/>
            <a:ext cx="762578" cy="481464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ECAF93-C5D2-BA48-BD53-345C9ABF3C4C}"/>
              </a:ext>
            </a:extLst>
          </p:cNvPr>
          <p:cNvCxnSpPr>
            <a:cxnSpLocks/>
          </p:cNvCxnSpPr>
          <p:nvPr/>
        </p:nvCxnSpPr>
        <p:spPr>
          <a:xfrm>
            <a:off x="2778406" y="3866706"/>
            <a:ext cx="759385" cy="0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71AA56-FFF9-DD45-ADF7-BD22C3827BBD}"/>
              </a:ext>
            </a:extLst>
          </p:cNvPr>
          <p:cNvCxnSpPr>
            <a:cxnSpLocks/>
          </p:cNvCxnSpPr>
          <p:nvPr/>
        </p:nvCxnSpPr>
        <p:spPr>
          <a:xfrm>
            <a:off x="5640149" y="3866706"/>
            <a:ext cx="759385" cy="0"/>
          </a:xfrm>
          <a:prstGeom prst="straightConnector1">
            <a:avLst/>
          </a:prstGeom>
          <a:ln w="12700">
            <a:solidFill>
              <a:srgbClr val="469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5C44D3-8FEA-0740-BB4E-CD4B1BE0D08B}"/>
              </a:ext>
            </a:extLst>
          </p:cNvPr>
          <p:cNvCxnSpPr>
            <a:cxnSpLocks/>
            <a:stCxn id="18" idx="3"/>
            <a:endCxn id="8" idx="7"/>
          </p:cNvCxnSpPr>
          <p:nvPr/>
        </p:nvCxnSpPr>
        <p:spPr>
          <a:xfrm flipV="1">
            <a:off x="5643676" y="3060649"/>
            <a:ext cx="760399" cy="432509"/>
          </a:xfrm>
          <a:prstGeom prst="straightConnector1">
            <a:avLst/>
          </a:prstGeom>
          <a:ln w="12700">
            <a:solidFill>
              <a:srgbClr val="469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6BB2C0-C8BD-5345-9F90-1001BD056A70}"/>
              </a:ext>
            </a:extLst>
          </p:cNvPr>
          <p:cNvCxnSpPr>
            <a:cxnSpLocks/>
            <a:stCxn id="5" idx="4"/>
            <a:endCxn id="16" idx="0"/>
          </p:cNvCxnSpPr>
          <p:nvPr/>
        </p:nvCxnSpPr>
        <p:spPr>
          <a:xfrm>
            <a:off x="5643676" y="3060644"/>
            <a:ext cx="760399" cy="432509"/>
          </a:xfrm>
          <a:prstGeom prst="straightConnector1">
            <a:avLst/>
          </a:prstGeom>
          <a:ln w="12700">
            <a:solidFill>
              <a:srgbClr val="469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2A4915-B418-644E-A3FB-DA9AB70BE522}"/>
              </a:ext>
            </a:extLst>
          </p:cNvPr>
          <p:cNvCxnSpPr>
            <a:cxnSpLocks/>
            <a:stCxn id="18" idx="4"/>
            <a:endCxn id="22" idx="0"/>
          </p:cNvCxnSpPr>
          <p:nvPr/>
        </p:nvCxnSpPr>
        <p:spPr>
          <a:xfrm>
            <a:off x="5643676" y="4225870"/>
            <a:ext cx="760399" cy="481464"/>
          </a:xfrm>
          <a:prstGeom prst="straightConnector1">
            <a:avLst/>
          </a:prstGeom>
          <a:ln w="12700">
            <a:solidFill>
              <a:srgbClr val="469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D393697-8E9A-4840-ACD4-BE7F27BDA4ED}"/>
              </a:ext>
            </a:extLst>
          </p:cNvPr>
          <p:cNvCxnSpPr>
            <a:cxnSpLocks/>
          </p:cNvCxnSpPr>
          <p:nvPr/>
        </p:nvCxnSpPr>
        <p:spPr>
          <a:xfrm>
            <a:off x="5640149" y="5064260"/>
            <a:ext cx="759385" cy="0"/>
          </a:xfrm>
          <a:prstGeom prst="straightConnector1">
            <a:avLst/>
          </a:prstGeom>
          <a:ln w="12700">
            <a:solidFill>
              <a:srgbClr val="469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578B7A3-9929-2047-A04D-6239BE374FDC}"/>
              </a:ext>
            </a:extLst>
          </p:cNvPr>
          <p:cNvCxnSpPr>
            <a:cxnSpLocks/>
          </p:cNvCxnSpPr>
          <p:nvPr/>
        </p:nvCxnSpPr>
        <p:spPr>
          <a:xfrm>
            <a:off x="5640149" y="2684858"/>
            <a:ext cx="759385" cy="0"/>
          </a:xfrm>
          <a:prstGeom prst="straightConnector1">
            <a:avLst/>
          </a:prstGeom>
          <a:ln w="12700">
            <a:solidFill>
              <a:srgbClr val="469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335594"/>
      </p:ext>
    </p:extLst>
  </p:cSld>
  <p:clrMapOvr>
    <a:masterClrMapping/>
  </p:clrMapOvr>
  <p:transition advClick="0" advTm="79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0263-E94F-4E9E-A74D-9FC3D98BD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8800"/>
            <a:ext cx="7617815" cy="31263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Outputs need to be measured at the different levels of analysis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Intervention (</a:t>
            </a:r>
            <a:r>
              <a:rPr lang="en-US" sz="2000" dirty="0" err="1"/>
              <a:t>e.g</a:t>
            </a:r>
            <a:r>
              <a:rPr lang="en-US" sz="2000" dirty="0"/>
              <a:t> case diagnosed); Service (e.g. outpatient visits, tests carried out, monitoring visits completed)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To ensure comparability, </a:t>
            </a:r>
            <a:r>
              <a:rPr lang="en-US" sz="2000" b="1" dirty="0"/>
              <a:t>standardized output units </a:t>
            </a:r>
            <a:r>
              <a:rPr lang="en-US" sz="2000" dirty="0"/>
              <a:t>are needed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Standardized units TB diagnosis and treatment are available at the GHCC reference case, and those for HIV are forthcoming.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Sources include facility or patient surveys, routine data and even focus groups</a:t>
            </a: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9C054C58-412B-234F-B62B-9B2D3FDECB93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Measuring outputs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74BA6-1F9F-D447-A270-20B03482FEC4}"/>
              </a:ext>
            </a:extLst>
          </p:cNvPr>
          <p:cNvSpPr txBox="1"/>
          <p:nvPr/>
        </p:nvSpPr>
        <p:spPr>
          <a:xfrm>
            <a:off x="622248" y="5184207"/>
            <a:ext cx="7886700" cy="584775"/>
          </a:xfrm>
          <a:prstGeom prst="rect">
            <a:avLst/>
          </a:prstGeom>
          <a:noFill/>
        </p:spPr>
        <p:txBody>
          <a:bodyPr wrap="square" lIns="114300" rtlCol="0">
            <a:spAutoFit/>
          </a:bodyPr>
          <a:lstStyle/>
          <a:p>
            <a:r>
              <a:rPr lang="en-US" sz="1600" b="1" dirty="0">
                <a:solidFill>
                  <a:srgbClr val="914048"/>
                </a:solidFill>
              </a:rPr>
              <a:t>Remember to report the source of data, report the approach used to sample/fill missing data and justify the approach</a:t>
            </a:r>
          </a:p>
        </p:txBody>
      </p:sp>
    </p:spTree>
    <p:extLst>
      <p:ext uri="{BB962C8B-B14F-4D97-AF65-F5344CB8AC3E}">
        <p14:creationId xmlns:p14="http://schemas.microsoft.com/office/powerpoint/2010/main" val="693054722"/>
      </p:ext>
    </p:extLst>
  </p:cSld>
  <p:clrMapOvr>
    <a:masterClrMapping/>
  </p:clrMapOvr>
  <p:transition advClick="0" advTm="52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9A58AEF8-B09D-6445-BF3B-DAC4E748C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849034"/>
              </p:ext>
            </p:extLst>
          </p:nvPr>
        </p:nvGraphicFramePr>
        <p:xfrm>
          <a:off x="914400" y="1143000"/>
          <a:ext cx="7315200" cy="471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652737"/>
      </p:ext>
    </p:extLst>
  </p:cSld>
  <p:clrMapOvr>
    <a:masterClrMapping/>
  </p:clrMapOvr>
  <p:transition advClick="0" advTm="8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CCDA5-F66B-4FB4-97BD-EEFCF81AD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89" y="1828800"/>
            <a:ext cx="5866095" cy="32287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Financial costs use expenditures for prices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Economic costs use market prices or shadow prices (where there is no recorded expenditure)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All costs are converted to constant prices using appropriate inflation index (usually a GDP deflator)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Capital costs should be discounted (financial costing) and amortized [annualized] for economic costing.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/>
              <a:t>Valuations in local currency and US dollars.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F5424761-3EC3-D543-A082-157B1F288FA7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Pricing and Valuation: Sources of Price data/shadow prices</a:t>
            </a:r>
          </a:p>
        </p:txBody>
      </p:sp>
      <p:sp>
        <p:nvSpPr>
          <p:cNvPr id="11" name="12-Point Star 10">
            <a:extLst>
              <a:ext uri="{FF2B5EF4-FFF2-40B4-BE49-F238E27FC236}">
                <a16:creationId xmlns:a16="http://schemas.microsoft.com/office/drawing/2014/main" id="{E5B3B731-9049-A642-B968-9F1A140216BD}"/>
              </a:ext>
            </a:extLst>
          </p:cNvPr>
          <p:cNvSpPr/>
          <p:nvPr/>
        </p:nvSpPr>
        <p:spPr>
          <a:xfrm rot="386070">
            <a:off x="6680148" y="2011684"/>
            <a:ext cx="1828800" cy="1828800"/>
          </a:xfrm>
          <a:prstGeom prst="star12">
            <a:avLst/>
          </a:prstGeom>
          <a:solidFill>
            <a:srgbClr val="914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chemeClr val="bg1"/>
                </a:solidFill>
              </a:rPr>
              <a:t>The technical terms used here are all explained in the </a:t>
            </a:r>
            <a:r>
              <a:rPr lang="en-GB" sz="11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GHCC reference case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2107E-7C5E-BD4A-98BA-D26AD31877D9}"/>
              </a:ext>
            </a:extLst>
          </p:cNvPr>
          <p:cNvSpPr txBox="1"/>
          <p:nvPr/>
        </p:nvSpPr>
        <p:spPr>
          <a:xfrm>
            <a:off x="622247" y="5300149"/>
            <a:ext cx="8206163" cy="338554"/>
          </a:xfrm>
          <a:prstGeom prst="rect">
            <a:avLst/>
          </a:prstGeom>
          <a:noFill/>
        </p:spPr>
        <p:txBody>
          <a:bodyPr wrap="square" lIns="114300" rtlCol="0">
            <a:spAutoFit/>
          </a:bodyPr>
          <a:lstStyle/>
          <a:p>
            <a:r>
              <a:rPr lang="en-US" sz="1600" b="1" dirty="0">
                <a:solidFill>
                  <a:srgbClr val="914048"/>
                </a:solidFill>
              </a:rPr>
              <a:t>Any analysis should document the adjustments and sources of any data used</a:t>
            </a:r>
          </a:p>
        </p:txBody>
      </p:sp>
    </p:spTree>
    <p:extLst>
      <p:ext uri="{BB962C8B-B14F-4D97-AF65-F5344CB8AC3E}">
        <p14:creationId xmlns:p14="http://schemas.microsoft.com/office/powerpoint/2010/main" val="167191371"/>
      </p:ext>
    </p:extLst>
  </p:cSld>
  <p:clrMapOvr>
    <a:masterClrMapping/>
  </p:clrMapOvr>
  <p:transition advClick="0" advTm="60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2D8836F2-8F3F-2540-AEA7-2051CB778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728483"/>
              </p:ext>
            </p:extLst>
          </p:nvPr>
        </p:nvGraphicFramePr>
        <p:xfrm>
          <a:off x="914400" y="1143000"/>
          <a:ext cx="7315200" cy="471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688739"/>
      </p:ext>
    </p:extLst>
  </p:cSld>
  <p:clrMapOvr>
    <a:masterClrMapping/>
  </p:clrMapOvr>
  <p:transition advClick="0" advTm="10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05061061-843B-064D-BBE1-98562342CBAC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Analysing and presenting results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3527B6D9-ED27-1142-A413-E2475EDE2DBB}"/>
              </a:ext>
            </a:extLst>
          </p:cNvPr>
          <p:cNvSpPr/>
          <p:nvPr/>
        </p:nvSpPr>
        <p:spPr>
          <a:xfrm>
            <a:off x="3308298" y="2526608"/>
            <a:ext cx="2514600" cy="2514600"/>
          </a:xfrm>
          <a:prstGeom prst="diamond">
            <a:avLst/>
          </a:prstGeom>
          <a:solidFill>
            <a:srgbClr val="4693AB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Characterise uncertainty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4F68CC34-480F-754A-9E8C-242F04D411C0}"/>
              </a:ext>
            </a:extLst>
          </p:cNvPr>
          <p:cNvSpPr/>
          <p:nvPr/>
        </p:nvSpPr>
        <p:spPr>
          <a:xfrm>
            <a:off x="622248" y="2526608"/>
            <a:ext cx="2514600" cy="2514600"/>
          </a:xfrm>
          <a:prstGeom prst="diamond">
            <a:avLst/>
          </a:prstGeom>
          <a:solidFill>
            <a:srgbClr val="4693AB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Explore heterogeneity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DEF8F37C-4F2C-E14B-900D-A83ADBAB7A17}"/>
              </a:ext>
            </a:extLst>
          </p:cNvPr>
          <p:cNvSpPr/>
          <p:nvPr/>
        </p:nvSpPr>
        <p:spPr>
          <a:xfrm>
            <a:off x="5994348" y="2526608"/>
            <a:ext cx="2514600" cy="2514600"/>
          </a:xfrm>
          <a:prstGeom prst="diamond">
            <a:avLst/>
          </a:prstGeom>
          <a:solidFill>
            <a:srgbClr val="4693AB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Communicate results transparently</a:t>
            </a:r>
          </a:p>
        </p:txBody>
      </p:sp>
    </p:spTree>
    <p:extLst>
      <p:ext uri="{BB962C8B-B14F-4D97-AF65-F5344CB8AC3E}">
        <p14:creationId xmlns:p14="http://schemas.microsoft.com/office/powerpoint/2010/main" val="1076763490"/>
      </p:ext>
    </p:extLst>
  </p:cSld>
  <p:clrMapOvr>
    <a:masterClrMapping/>
  </p:clrMapOvr>
  <p:transition advClick="0" advTm="15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 4">
            <a:extLst>
              <a:ext uri="{FF2B5EF4-FFF2-40B4-BE49-F238E27FC236}">
                <a16:creationId xmlns:a16="http://schemas.microsoft.com/office/drawing/2014/main" id="{BE109CA9-4172-4264-897C-552AE11EC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0" t="-4205" r="-1886" b="-2365"/>
          <a:stretch/>
        </p:blipFill>
        <p:spPr bwMode="auto">
          <a:xfrm>
            <a:off x="4408906" y="1754841"/>
            <a:ext cx="4097546" cy="238888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ln w="12700">
            <a:solidFill>
              <a:srgbClr val="4693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C6E9-D878-4DF5-AC20-A9499CAF7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77"/>
          <a:stretch/>
        </p:blipFill>
        <p:spPr>
          <a:xfrm>
            <a:off x="2498160" y="4453849"/>
            <a:ext cx="6053841" cy="179474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ln w="12700">
            <a:solidFill>
              <a:srgbClr val="4693A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3E3D6B-B91F-4B51-9D49-A07B1300188F}"/>
              </a:ext>
            </a:extLst>
          </p:cNvPr>
          <p:cNvSpPr txBox="1"/>
          <p:nvPr/>
        </p:nvSpPr>
        <p:spPr>
          <a:xfrm>
            <a:off x="5244386" y="4167983"/>
            <a:ext cx="1344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rgbClr val="914048"/>
                </a:solidFill>
              </a:rPr>
              <a:t>Reference [4]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77014-41B7-44EB-B60F-CED7060868CC}"/>
              </a:ext>
            </a:extLst>
          </p:cNvPr>
          <p:cNvSpPr txBox="1"/>
          <p:nvPr/>
        </p:nvSpPr>
        <p:spPr>
          <a:xfrm>
            <a:off x="5244386" y="6272851"/>
            <a:ext cx="1344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rgbClr val="914048"/>
                </a:solidFill>
              </a:rPr>
              <a:t>Reference [5]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14B62FBE-87B7-B14E-95C8-23EEDDAF208E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Exploring heterogeneity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76D4FD8-3C6E-ED43-9BF3-0BEA2AB8F2A8}"/>
              </a:ext>
            </a:extLst>
          </p:cNvPr>
          <p:cNvSpPr txBox="1">
            <a:spLocks/>
          </p:cNvSpPr>
          <p:nvPr/>
        </p:nvSpPr>
        <p:spPr>
          <a:xfrm>
            <a:off x="591998" y="1645604"/>
            <a:ext cx="3587478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Has heterogeneity been explored?  If only one cost figure is presented, it may mask differences in cost between: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/>
              <a:t>Technologies (drugs, tests, surgical vs. device, radio vs. social media, etc.)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/>
              <a:t>Service delivery platforms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/>
              <a:t>Target populations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/>
              <a:t>Geographic areas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/>
              <a:t>Seasons</a:t>
            </a:r>
          </a:p>
        </p:txBody>
      </p:sp>
    </p:spTree>
    <p:extLst>
      <p:ext uri="{BB962C8B-B14F-4D97-AF65-F5344CB8AC3E}">
        <p14:creationId xmlns:p14="http://schemas.microsoft.com/office/powerpoint/2010/main" val="511475088"/>
      </p:ext>
    </p:extLst>
  </p:cSld>
  <p:clrMapOvr>
    <a:masterClrMapping/>
  </p:clrMapOvr>
  <p:transition advClick="0" advTm="36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24F1F4-938B-2649-985B-44B99D4E65ED}"/>
              </a:ext>
            </a:extLst>
          </p:cNvPr>
          <p:cNvSpPr/>
          <p:nvPr/>
        </p:nvSpPr>
        <p:spPr>
          <a:xfrm>
            <a:off x="0" y="852256"/>
            <a:ext cx="9144000" cy="6005743"/>
          </a:xfrm>
          <a:prstGeom prst="rect">
            <a:avLst/>
          </a:prstGeom>
          <a:solidFill>
            <a:srgbClr val="0C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742FFC-FE6F-B748-9D86-0DF69CA80FB0}"/>
              </a:ext>
            </a:extLst>
          </p:cNvPr>
          <p:cNvSpPr/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ct val="90000"/>
              </a:lnSpc>
            </a:pPr>
            <a:r>
              <a:rPr lang="en-GB" sz="3600" b="1" dirty="0">
                <a:solidFill>
                  <a:srgbClr val="26235E"/>
                </a:solidFill>
              </a:rPr>
              <a:t>What do </a:t>
            </a:r>
            <a:br>
              <a:rPr lang="en-GB" sz="3600" b="1" dirty="0">
                <a:solidFill>
                  <a:srgbClr val="26235E"/>
                </a:solidFill>
              </a:rPr>
            </a:br>
            <a:r>
              <a:rPr lang="en-GB" sz="3600" b="1" dirty="0">
                <a:solidFill>
                  <a:srgbClr val="26235E"/>
                </a:solidFill>
              </a:rPr>
              <a:t>we mean </a:t>
            </a:r>
            <a:br>
              <a:rPr lang="en-GB" sz="3600" b="1" dirty="0">
                <a:solidFill>
                  <a:srgbClr val="26235E"/>
                </a:solidFill>
              </a:rPr>
            </a:br>
            <a:r>
              <a:rPr lang="en-GB" sz="3600" b="1" dirty="0">
                <a:solidFill>
                  <a:srgbClr val="26235E"/>
                </a:solidFill>
              </a:rPr>
              <a:t>by cost?</a:t>
            </a:r>
          </a:p>
        </p:txBody>
      </p:sp>
    </p:spTree>
    <p:extLst>
      <p:ext uri="{BB962C8B-B14F-4D97-AF65-F5344CB8AC3E}">
        <p14:creationId xmlns:p14="http://schemas.microsoft.com/office/powerpoint/2010/main" val="1091403756"/>
      </p:ext>
    </p:extLst>
  </p:cSld>
  <p:clrMapOvr>
    <a:masterClrMapping/>
  </p:clrMapOvr>
  <p:transition advClick="0" advTm="6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E9D3-0536-4D38-A9B8-DB742C22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49" y="1828800"/>
            <a:ext cx="7786460" cy="3058789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000" dirty="0"/>
              <a:t>Sampling that may reflect higher- or lower-cost sites or populations disproportionately, and have more or less precision.</a:t>
            </a:r>
            <a:endParaRPr lang="en-GB" sz="2000" dirty="0"/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Completeness — what elements of costs are missing (inputs, service use, providers).</a:t>
            </a:r>
            <a:endParaRPr lang="en-GB" sz="2000" dirty="0"/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Possible under- or over-reporting of elements such as service and time use due to the data collection methods or program features</a:t>
            </a:r>
            <a:endParaRPr lang="en-GB" sz="2000" dirty="0"/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Distortions or incompleteness in the prices of inputs.</a:t>
            </a:r>
            <a:endParaRPr lang="en-GB" sz="2000" dirty="0"/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9AACA516-1419-244F-B03F-BED21237F3BD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Characterizing uncertainty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02B94-6A90-4F47-83C9-C9A6E63C2036}"/>
              </a:ext>
            </a:extLst>
          </p:cNvPr>
          <p:cNvSpPr txBox="1"/>
          <p:nvPr/>
        </p:nvSpPr>
        <p:spPr>
          <a:xfrm>
            <a:off x="578489" y="4337021"/>
            <a:ext cx="5860018" cy="1815882"/>
          </a:xfrm>
          <a:prstGeom prst="rect">
            <a:avLst/>
          </a:prstGeom>
          <a:noFill/>
        </p:spPr>
        <p:txBody>
          <a:bodyPr wrap="square" lIns="114300" rtlCol="0">
            <a:spAutoFit/>
          </a:bodyPr>
          <a:lstStyle/>
          <a:p>
            <a:r>
              <a:rPr lang="en-US" sz="1600" b="1" dirty="0">
                <a:solidFill>
                  <a:srgbClr val="914048"/>
                </a:solidFill>
              </a:rPr>
              <a:t>While it may not always be feasible to quantify bias, the characteristics and direction of any bias should be reported in the study limitations.</a:t>
            </a:r>
          </a:p>
          <a:p>
            <a:endParaRPr lang="en-US" sz="1600" b="1" dirty="0">
              <a:solidFill>
                <a:srgbClr val="914048"/>
              </a:solidFill>
            </a:endParaRPr>
          </a:p>
          <a:p>
            <a:r>
              <a:rPr lang="en-US" sz="1600" b="1" dirty="0">
                <a:solidFill>
                  <a:srgbClr val="914048"/>
                </a:solidFill>
              </a:rPr>
              <a:t>Cost data reporting needs transparency around each principle described in the Reference Case, so that the data may be interpreted correctly. </a:t>
            </a:r>
            <a:endParaRPr lang="en-GB" sz="1600" b="1" dirty="0">
              <a:solidFill>
                <a:srgbClr val="914048"/>
              </a:solidFill>
            </a:endParaRPr>
          </a:p>
        </p:txBody>
      </p:sp>
      <p:sp>
        <p:nvSpPr>
          <p:cNvPr id="6" name="12-Point Star 20">
            <a:extLst>
              <a:ext uri="{FF2B5EF4-FFF2-40B4-BE49-F238E27FC236}">
                <a16:creationId xmlns:a16="http://schemas.microsoft.com/office/drawing/2014/main" id="{EDC29441-5EEB-4CC2-BB21-057B80BBB383}"/>
              </a:ext>
            </a:extLst>
          </p:cNvPr>
          <p:cNvSpPr/>
          <p:nvPr/>
        </p:nvSpPr>
        <p:spPr>
          <a:xfrm>
            <a:off x="6579909" y="4202209"/>
            <a:ext cx="1828800" cy="1828800"/>
          </a:xfrm>
          <a:prstGeom prst="star12">
            <a:avLst/>
          </a:prstGeom>
          <a:solidFill>
            <a:srgbClr val="914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Transparency!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</a:rPr>
              <a:t>Transparency!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</a:rPr>
              <a:t>Transparency!</a:t>
            </a:r>
          </a:p>
        </p:txBody>
      </p:sp>
    </p:spTree>
    <p:extLst>
      <p:ext uri="{BB962C8B-B14F-4D97-AF65-F5344CB8AC3E}">
        <p14:creationId xmlns:p14="http://schemas.microsoft.com/office/powerpoint/2010/main" val="413133253"/>
      </p:ext>
    </p:extLst>
  </p:cSld>
  <p:clrMapOvr>
    <a:masterClrMapping/>
  </p:clrMapOvr>
  <p:transition advClick="0" advTm="54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1EB661-351A-F04E-8747-E22B6C7AB9CA}"/>
              </a:ext>
            </a:extLst>
          </p:cNvPr>
          <p:cNvSpPr/>
          <p:nvPr/>
        </p:nvSpPr>
        <p:spPr>
          <a:xfrm>
            <a:off x="0" y="852256"/>
            <a:ext cx="9144000" cy="6005743"/>
          </a:xfrm>
          <a:prstGeom prst="rect">
            <a:avLst/>
          </a:prstGeom>
          <a:solidFill>
            <a:srgbClr val="0C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891F0D-065A-F347-8B09-C489372583FD}"/>
              </a:ext>
            </a:extLst>
          </p:cNvPr>
          <p:cNvSpPr/>
          <p:nvPr/>
        </p:nvSpPr>
        <p:spPr>
          <a:xfrm>
            <a:off x="2366128" y="1517715"/>
            <a:ext cx="4263272" cy="421613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ct val="90000"/>
              </a:lnSpc>
            </a:pPr>
            <a:r>
              <a:rPr lang="en-GB" sz="3600" b="1" dirty="0">
                <a:solidFill>
                  <a:srgbClr val="26235E"/>
                </a:solidFill>
              </a:rPr>
              <a:t>The Unit Cost Study Repository: </a:t>
            </a:r>
          </a:p>
          <a:p>
            <a:pPr algn="ctr">
              <a:lnSpc>
                <a:spcPct val="90000"/>
              </a:lnSpc>
            </a:pPr>
            <a:r>
              <a:rPr lang="en-GB" sz="3600" b="1" dirty="0">
                <a:solidFill>
                  <a:srgbClr val="26235E"/>
                </a:solidFill>
              </a:rPr>
              <a:t>a resource to complement the Reference Case</a:t>
            </a:r>
          </a:p>
        </p:txBody>
      </p:sp>
    </p:spTree>
    <p:extLst>
      <p:ext uri="{BB962C8B-B14F-4D97-AF65-F5344CB8AC3E}">
        <p14:creationId xmlns:p14="http://schemas.microsoft.com/office/powerpoint/2010/main" val="3606348492"/>
      </p:ext>
    </p:extLst>
  </p:cSld>
  <p:clrMapOvr>
    <a:masterClrMapping/>
  </p:clrMapOvr>
  <p:transition advClick="0" advTm="17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B669C-535F-4D5C-82F2-196EB1EB4345}"/>
              </a:ext>
            </a:extLst>
          </p:cNvPr>
          <p:cNvSpPr/>
          <p:nvPr/>
        </p:nvSpPr>
        <p:spPr>
          <a:xfrm>
            <a:off x="5976258" y="850604"/>
            <a:ext cx="3145972" cy="6007396"/>
          </a:xfrm>
          <a:prstGeom prst="rect">
            <a:avLst/>
          </a:prstGeom>
          <a:solidFill>
            <a:srgbClr val="26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AF0E79-35EE-43EB-A343-5A991446ED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8405" t="21090" r="29382" b="27036"/>
          <a:stretch/>
        </p:blipFill>
        <p:spPr>
          <a:xfrm>
            <a:off x="76200" y="1782318"/>
            <a:ext cx="5718627" cy="3929742"/>
          </a:xfrm>
          <a:prstGeom prst="rect">
            <a:avLst/>
          </a:prstGeom>
          <a:ln w="12700">
            <a:solidFill>
              <a:srgbClr val="4693AB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FC055-C5B9-4B3B-995F-FD917CDA7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8029" y="3056154"/>
            <a:ext cx="3091543" cy="2655906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Need for ACCESS to centralized cost data source, with information to assess the QUALITY of cost estimates, without overwhelming the user with data.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Need for ability to sort data by key characteristics: region, country, type of intervention, platform, etc.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Includes 2,577 unit costs from 340 studies up until mid-year 2016  for HIV and TB.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46B91D-2FA2-4F26-A805-9D7609873F03}"/>
              </a:ext>
            </a:extLst>
          </p:cNvPr>
          <p:cNvSpPr txBox="1">
            <a:spLocks/>
          </p:cNvSpPr>
          <p:nvPr/>
        </p:nvSpPr>
        <p:spPr>
          <a:xfrm>
            <a:off x="6592388" y="940934"/>
            <a:ext cx="2011680" cy="2011680"/>
          </a:xfrm>
          <a:prstGeom prst="ellipse">
            <a:avLst/>
          </a:prstGeom>
          <a:solidFill>
            <a:srgbClr val="4693AB"/>
          </a:solidFill>
          <a:ln w="174625" cmpd="thinThick"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00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UCSR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618331-6CB9-2D4C-B103-C10D580D1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3" y="6348226"/>
            <a:ext cx="1077535" cy="3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29128"/>
      </p:ext>
    </p:extLst>
  </p:cSld>
  <p:clrMapOvr>
    <a:masterClrMapping/>
  </p:clrMapOvr>
  <p:transition advClick="0" advTm="51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802747-FBDC-43B1-9DBF-C5185F10AC39}"/>
              </a:ext>
            </a:extLst>
          </p:cNvPr>
          <p:cNvSpPr/>
          <p:nvPr/>
        </p:nvSpPr>
        <p:spPr>
          <a:xfrm>
            <a:off x="5976257" y="850604"/>
            <a:ext cx="3167743" cy="6007396"/>
          </a:xfrm>
          <a:prstGeom prst="rect">
            <a:avLst/>
          </a:prstGeom>
          <a:solidFill>
            <a:srgbClr val="26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0FAE43F-BC0D-472D-992C-A0616419A9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656" t="21002" r="23554" b="7316"/>
          <a:stretch/>
        </p:blipFill>
        <p:spPr>
          <a:xfrm>
            <a:off x="148000" y="1728322"/>
            <a:ext cx="5615238" cy="4251960"/>
          </a:xfrm>
          <a:prstGeom prst="rect">
            <a:avLst/>
          </a:prstGeom>
          <a:ln w="12700">
            <a:solidFill>
              <a:srgbClr val="4693A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652EE-732B-8548-AD9D-CE78B07C2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3" y="6348226"/>
            <a:ext cx="1077535" cy="364207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8B2ECD5-93D4-4C40-950F-4987E32DC040}"/>
              </a:ext>
            </a:extLst>
          </p:cNvPr>
          <p:cNvSpPr txBox="1">
            <a:spLocks/>
          </p:cNvSpPr>
          <p:nvPr/>
        </p:nvSpPr>
        <p:spPr>
          <a:xfrm>
            <a:off x="6019801" y="3138972"/>
            <a:ext cx="3124199" cy="28801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Choose your intervention in Step #1 and view results. Step #2 allows you to further refine your search.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More detailed information is available by clicking on any row.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The display and filters align with the Reference Case Principles.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Visualize your results through charts in Step #3</a:t>
            </a:r>
            <a:r>
              <a:rPr lang="en-US" sz="16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DEC7C7-3E3E-4CDF-8E93-C1D746955A4D}"/>
              </a:ext>
            </a:extLst>
          </p:cNvPr>
          <p:cNvSpPr txBox="1">
            <a:spLocks/>
          </p:cNvSpPr>
          <p:nvPr/>
        </p:nvSpPr>
        <p:spPr>
          <a:xfrm>
            <a:off x="6592388" y="940934"/>
            <a:ext cx="2011680" cy="2011680"/>
          </a:xfrm>
          <a:prstGeom prst="ellipse">
            <a:avLst/>
          </a:prstGeom>
          <a:solidFill>
            <a:srgbClr val="4693AB"/>
          </a:solidFill>
          <a:ln w="174625" cmpd="thinThick"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00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UCSR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Utilization</a:t>
            </a:r>
          </a:p>
        </p:txBody>
      </p:sp>
    </p:spTree>
    <p:extLst>
      <p:ext uri="{BB962C8B-B14F-4D97-AF65-F5344CB8AC3E}">
        <p14:creationId xmlns:p14="http://schemas.microsoft.com/office/powerpoint/2010/main" val="3710448720"/>
      </p:ext>
    </p:extLst>
  </p:cSld>
  <p:clrMapOvr>
    <a:masterClrMapping/>
  </p:clrMapOvr>
  <p:transition advClick="0" advTm="63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21EBD-B2DA-4A7E-B843-D4C06DE6B4D4}"/>
              </a:ext>
            </a:extLst>
          </p:cNvPr>
          <p:cNvSpPr txBox="1"/>
          <p:nvPr/>
        </p:nvSpPr>
        <p:spPr>
          <a:xfrm>
            <a:off x="753510" y="2424879"/>
            <a:ext cx="25414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dirty="0">
                <a:solidFill>
                  <a:prstClr val="white"/>
                </a:solidFill>
                <a:latin typeface="Calibri" panose="020F0502020204030204"/>
              </a:rPr>
              <a:t>Big Data, Artificial Intelligence, and Decision Science in Health and Nutrition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lang="en-US" sz="2100" b="1" dirty="0">
                <a:solidFill>
                  <a:prstClr val="white"/>
                </a:solidFill>
                <a:latin typeface="Calibri" panose="020F0502020204030204"/>
              </a:rPr>
              <a:t>AN APPLIED SKILLS BUILDING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73933-FF86-4C2E-9A14-7FEA80791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8" y="2238703"/>
            <a:ext cx="4676649" cy="312157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87663C-3C95-4578-BA33-7848637C6B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38952" y="2238703"/>
            <a:ext cx="2969996" cy="3121573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/>
              <a:t>Your feedback is welcomed. The online Reference Case has links at the bottom of each page to a discussion forum.  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/>
              <a:t>The UCSR pages include a Methodology description, a User Guide, and a link to a Feedback Survey in the main headings at the top of the page.  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/>
              <a:t>You may also send questions to </a:t>
            </a:r>
            <a:r>
              <a:rPr lang="en-US" sz="1600" b="1" dirty="0">
                <a:solidFill>
                  <a:srgbClr val="0C6BAB"/>
                </a:solidFill>
              </a:rPr>
              <a:t>contactGHCC@gmail.com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01729580-AD34-D847-B2F3-5ED1D49BC3C8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F83AC-E6D0-4494-BB1C-7091B90B36CE}"/>
              </a:ext>
            </a:extLst>
          </p:cNvPr>
          <p:cNvSpPr txBox="1"/>
          <p:nvPr/>
        </p:nvSpPr>
        <p:spPr>
          <a:xfrm>
            <a:off x="556221" y="1734575"/>
            <a:ext cx="77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You may find the Reference case and the UCSR at </a:t>
            </a:r>
            <a:r>
              <a:rPr lang="en-US" b="1" dirty="0">
                <a:solidFill>
                  <a:srgbClr val="0C6BAB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ghcosting.org</a:t>
            </a:r>
            <a:r>
              <a:rPr lang="en-US" b="1" dirty="0">
                <a:solidFill>
                  <a:srgbClr val="0C6BAB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A08BE-6592-4C27-9FD6-48D95C4A877A}"/>
              </a:ext>
            </a:extLst>
          </p:cNvPr>
          <p:cNvSpPr txBox="1"/>
          <p:nvPr/>
        </p:nvSpPr>
        <p:spPr>
          <a:xfrm>
            <a:off x="556221" y="5546452"/>
            <a:ext cx="77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* </a:t>
            </a:r>
            <a:r>
              <a:rPr lang="en-US" b="1" i="1" dirty="0"/>
              <a:t>Please note, more resources and links are available in the actual presentation       that you can download online from the event website.</a:t>
            </a:r>
            <a:endParaRPr lang="en-US" b="1" i="1" dirty="0">
              <a:solidFill>
                <a:srgbClr val="4693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9467"/>
      </p:ext>
    </p:extLst>
  </p:cSld>
  <p:clrMapOvr>
    <a:masterClrMapping/>
  </p:clrMapOvr>
  <p:transition advClick="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C92FFF-08E0-1443-8AEB-2808241A535F}"/>
              </a:ext>
            </a:extLst>
          </p:cNvPr>
          <p:cNvSpPr/>
          <p:nvPr/>
        </p:nvSpPr>
        <p:spPr>
          <a:xfrm>
            <a:off x="0" y="852256"/>
            <a:ext cx="9144000" cy="6005743"/>
          </a:xfrm>
          <a:prstGeom prst="rect">
            <a:avLst/>
          </a:prstGeom>
          <a:solidFill>
            <a:srgbClr val="0C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8AB9B8-30BF-5144-8451-0B2DFDDAE8D6}"/>
              </a:ext>
            </a:extLst>
          </p:cNvPr>
          <p:cNvSpPr/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ct val="90000"/>
              </a:lnSpc>
            </a:pPr>
            <a:r>
              <a:rPr lang="en-GB" sz="3600" b="1" dirty="0">
                <a:solidFill>
                  <a:srgbClr val="26235E"/>
                </a:solidFill>
              </a:rPr>
              <a:t>Other useful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64820177"/>
      </p:ext>
    </p:extLst>
  </p:cSld>
  <p:clrMapOvr>
    <a:masterClrMapping/>
  </p:clrMapOvr>
  <p:transition advClick="0" advTm="10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F80B6-3D7C-48C8-93F8-A83713694F91}"/>
              </a:ext>
            </a:extLst>
          </p:cNvPr>
          <p:cNvSpPr txBox="1"/>
          <p:nvPr/>
        </p:nvSpPr>
        <p:spPr>
          <a:xfrm>
            <a:off x="622248" y="1828799"/>
            <a:ext cx="6053328" cy="4235669"/>
          </a:xfrm>
          <a:prstGeom prst="rect">
            <a:avLst/>
          </a:prstGeom>
        </p:spPr>
        <p:txBody>
          <a:bodyPr vert="horz" lIns="0" tIns="34290" rIns="68580" bIns="34290" rtlCol="0" anchor="t" anchorCtr="0">
            <a:noAutofit/>
          </a:bodyPr>
          <a:lstStyle/>
          <a:p>
            <a:pPr marL="42863">
              <a:lnSpc>
                <a:spcPct val="90000"/>
              </a:lnSpc>
              <a:spcAft>
                <a:spcPts val="450"/>
              </a:spcAft>
            </a:pPr>
            <a:r>
              <a:rPr lang="en-US" sz="1600" b="1" dirty="0"/>
              <a:t>Costing concepts (YouTube videos)</a:t>
            </a:r>
          </a:p>
          <a:p>
            <a:pPr marL="214313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Purpose and short/long run: </a:t>
            </a:r>
            <a:r>
              <a:rPr lang="en-US" sz="1100" u="sng" dirty="0">
                <a:solidFill>
                  <a:srgbClr val="4693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https://www.youtube.com/watch?v=sPQ4bvTJNTA</a:t>
            </a:r>
            <a:r>
              <a:rPr lang="en-US" sz="1100" dirty="0"/>
              <a:t>;</a:t>
            </a:r>
          </a:p>
          <a:p>
            <a:pPr marL="214313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Depreciation:</a:t>
            </a:r>
            <a:r>
              <a:rPr lang="en-US" sz="1100" u="sng" dirty="0"/>
              <a:t> </a:t>
            </a:r>
            <a:r>
              <a:rPr lang="en-US" sz="1100" u="sng" dirty="0">
                <a:solidFill>
                  <a:srgbClr val="4693A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https://www.youtube.com/watch?v=OrBNusmnDxQ</a:t>
            </a:r>
            <a:r>
              <a:rPr lang="en-US" sz="1100" dirty="0"/>
              <a:t>; </a:t>
            </a:r>
          </a:p>
          <a:p>
            <a:pPr marL="214313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Opportunity cost: </a:t>
            </a:r>
            <a:r>
              <a:rPr lang="en-US" sz="1100" u="sng" dirty="0">
                <a:solidFill>
                  <a:srgbClr val="4693A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https://www.youtube.com/watch?v=hR5E7Y4Dxuc</a:t>
            </a:r>
            <a:r>
              <a:rPr lang="en-US" sz="1100" dirty="0"/>
              <a:t>;</a:t>
            </a:r>
            <a:r>
              <a:rPr lang="en-US" sz="1100" u="sng" dirty="0"/>
              <a:t>  </a:t>
            </a:r>
          </a:p>
          <a:p>
            <a:pPr marL="214313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Sampling bias: </a:t>
            </a:r>
            <a:r>
              <a:rPr lang="en-US" sz="1100" u="sng" dirty="0">
                <a:solidFill>
                  <a:srgbClr val="4693A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https://www.youtube.com/watch?v=p52Nep7CBdQ</a:t>
            </a:r>
            <a:r>
              <a:rPr lang="en-US" sz="1100" u="sng" dirty="0">
                <a:solidFill>
                  <a:srgbClr val="4693AB"/>
                </a:solidFill>
              </a:rPr>
              <a:t> </a:t>
            </a:r>
            <a:r>
              <a:rPr lang="en-US" sz="1100" dirty="0">
                <a:solidFill>
                  <a:srgbClr val="4693AB"/>
                </a:solidFill>
              </a:rPr>
              <a:t> </a:t>
            </a:r>
          </a:p>
          <a:p>
            <a:pPr marL="42863">
              <a:lnSpc>
                <a:spcPct val="90000"/>
              </a:lnSpc>
              <a:spcBef>
                <a:spcPts val="1000"/>
              </a:spcBef>
              <a:spcAft>
                <a:spcPts val="450"/>
              </a:spcAft>
            </a:pPr>
            <a:r>
              <a:rPr lang="en-US" sz="1600" b="1" dirty="0"/>
              <a:t>Guidelines</a:t>
            </a:r>
          </a:p>
          <a:p>
            <a:pPr marL="210312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London School of Hygiene and Tropical Medicine. 2013. Rapid Syphilis Test Toolkit: available at </a:t>
            </a:r>
            <a:r>
              <a:rPr lang="en-US" sz="1100" dirty="0">
                <a:solidFill>
                  <a:srgbClr val="4693A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http://www.idc-dx.org/resources/the-rapid-syphilis-test-toolkit</a:t>
            </a:r>
            <a:r>
              <a:rPr lang="en-US" sz="1100" dirty="0">
                <a:solidFill>
                  <a:srgbClr val="4693AB"/>
                </a:solidFill>
              </a:rPr>
              <a:t> </a:t>
            </a:r>
          </a:p>
          <a:p>
            <a:pPr marL="210312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World Health Organization. 2002. Guidelines for cost and cost-effectiveness analysis of tuberculosis control: available at </a:t>
            </a:r>
            <a:r>
              <a:rPr lang="en-US" sz="1100" dirty="0">
                <a:solidFill>
                  <a:srgbClr val="4693A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http://apps.who.int/iris/handle/10665/67728</a:t>
            </a:r>
            <a:r>
              <a:rPr lang="en-US" sz="1100" dirty="0">
                <a:solidFill>
                  <a:srgbClr val="4693AB"/>
                </a:solidFill>
              </a:rPr>
              <a:t>  </a:t>
            </a:r>
          </a:p>
          <a:p>
            <a:pPr marL="210312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Beck, E. 2011. Manual for Costing HIV Facilities and Services: available at: </a:t>
            </a:r>
            <a:r>
              <a:rPr lang="en-US" sz="1100" dirty="0">
                <a:solidFill>
                  <a:srgbClr val="4693A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http://www.unaids.org/en/resources/presscentre/featurestories/2011/may/20110523manualcosting</a:t>
            </a:r>
            <a:endParaRPr lang="en-US" sz="1100" dirty="0">
              <a:solidFill>
                <a:srgbClr val="4693AB"/>
              </a:solidFill>
            </a:endParaRPr>
          </a:p>
          <a:p>
            <a:pPr marL="210312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 err="1"/>
              <a:t>Creese</a:t>
            </a:r>
            <a:r>
              <a:rPr lang="en-US" sz="1100" dirty="0"/>
              <a:t> A, Parker, D. Cost Analysis in Primary Health Care. A Training Manual for Program Managers. WHO Publications Center USA, 49 Sheridan Avenue, Albany, NY 12210 1994.</a:t>
            </a:r>
          </a:p>
          <a:p>
            <a:pPr marL="210312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Drummond M, </a:t>
            </a:r>
            <a:r>
              <a:rPr lang="en-US" sz="1100" dirty="0" err="1"/>
              <a:t>Schulpher</a:t>
            </a:r>
            <a:r>
              <a:rPr lang="en-US" sz="1100" dirty="0"/>
              <a:t> M, Claxton K, Stoddart G, Torrance G. 2015. Methods for the Economic Evaluation of Health Care </a:t>
            </a:r>
            <a:r>
              <a:rPr lang="en-US" sz="1100" dirty="0" err="1"/>
              <a:t>Programmes</a:t>
            </a:r>
            <a:r>
              <a:rPr lang="en-US" sz="1100" dirty="0"/>
              <a:t>. Oxford University Press, United Kingdom.</a:t>
            </a:r>
          </a:p>
          <a:p>
            <a:pPr marL="42863">
              <a:lnSpc>
                <a:spcPct val="90000"/>
              </a:lnSpc>
              <a:spcBef>
                <a:spcPts val="1000"/>
              </a:spcBef>
              <a:spcAft>
                <a:spcPts val="450"/>
              </a:spcAft>
            </a:pPr>
            <a:r>
              <a:rPr lang="en-US" sz="1600" b="1" dirty="0"/>
              <a:t>Economic evaluation</a:t>
            </a:r>
          </a:p>
          <a:p>
            <a:pPr marL="210312" lvl="1" indent="-109728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en-US" sz="1100" dirty="0"/>
              <a:t>Wilkinson, Thomas et al.  The International Decision Support Initiative Reference Case for Economic Evaluation: An Aid to Thought. Value in Health , Volume 19 , Issue 8 , 921 – 928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2A6A725B-058C-5449-89B2-161B8066E5B4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Other sources</a:t>
            </a:r>
          </a:p>
        </p:txBody>
      </p:sp>
      <p:sp>
        <p:nvSpPr>
          <p:cNvPr id="8" name="12-Point Star 7">
            <a:extLst>
              <a:ext uri="{FF2B5EF4-FFF2-40B4-BE49-F238E27FC236}">
                <a16:creationId xmlns:a16="http://schemas.microsoft.com/office/drawing/2014/main" id="{FC7873C5-7A3B-ED4A-B47B-6BB4C9FED344}"/>
              </a:ext>
            </a:extLst>
          </p:cNvPr>
          <p:cNvSpPr/>
          <p:nvPr/>
        </p:nvSpPr>
        <p:spPr>
          <a:xfrm>
            <a:off x="6675717" y="2014244"/>
            <a:ext cx="1828800" cy="1828800"/>
          </a:xfrm>
          <a:prstGeom prst="star12">
            <a:avLst/>
          </a:prstGeom>
          <a:solidFill>
            <a:srgbClr val="914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Reference Case Sources section:</a:t>
            </a:r>
            <a:br>
              <a:rPr lang="en-GB" sz="1100" b="1" dirty="0">
                <a:solidFill>
                  <a:schemeClr val="bg1"/>
                </a:solidFill>
              </a:rPr>
            </a:br>
            <a:endParaRPr lang="en-GB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ghcosting.org/pages/standards/sources/rc_references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7041"/>
      </p:ext>
    </p:extLst>
  </p:cSld>
  <p:clrMapOvr>
    <a:masterClrMapping/>
  </p:clrMapOvr>
  <p:transition advClick="0" advTm="38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0263-E94F-4E9E-A74D-9FC3D98BD2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842F5F-3A44-4A5B-B332-54538CEFD6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190" t="22142" r="4983" b="3535"/>
          <a:stretch/>
        </p:blipFill>
        <p:spPr>
          <a:xfrm>
            <a:off x="628650" y="2087307"/>
            <a:ext cx="3834078" cy="1901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90E3B-9410-450A-9A26-06B805D138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7" t="29016" r="5978"/>
          <a:stretch/>
        </p:blipFill>
        <p:spPr>
          <a:xfrm>
            <a:off x="4654578" y="2097660"/>
            <a:ext cx="3715903" cy="1451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E7E4B-D318-4280-A4F6-5FACAC2356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" r="5721"/>
          <a:stretch/>
        </p:blipFill>
        <p:spPr>
          <a:xfrm>
            <a:off x="628649" y="4303442"/>
            <a:ext cx="7882593" cy="1693925"/>
          </a:xfrm>
          <a:prstGeom prst="rect">
            <a:avLst/>
          </a:prstGeom>
        </p:spPr>
      </p:pic>
      <p:sp>
        <p:nvSpPr>
          <p:cNvPr id="12" name="Title 12">
            <a:extLst>
              <a:ext uri="{FF2B5EF4-FFF2-40B4-BE49-F238E27FC236}">
                <a16:creationId xmlns:a16="http://schemas.microsoft.com/office/drawing/2014/main" id="{AF945D42-5912-4D49-AF83-0D812657DBF3}"/>
              </a:ext>
            </a:extLst>
          </p:cNvPr>
          <p:cNvSpPr txBox="1">
            <a:spLocks/>
          </p:cNvSpPr>
          <p:nvPr/>
        </p:nvSpPr>
        <p:spPr>
          <a:xfrm>
            <a:off x="622248" y="1009710"/>
            <a:ext cx="3840480" cy="914400"/>
          </a:xfrm>
          <a:prstGeom prst="rect">
            <a:avLst/>
          </a:prstGeom>
          <a:solidFill>
            <a:srgbClr val="4693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The RC Checklist</a:t>
            </a:r>
          </a:p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https://</a:t>
            </a:r>
            <a:r>
              <a:rPr lang="en-GB" sz="1100" dirty="0" err="1">
                <a:solidFill>
                  <a:schemeClr val="bg1"/>
                </a:solidFill>
                <a:latin typeface="+mn-lt"/>
              </a:rPr>
              <a:t>ghcosting.org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/pages/standards/appendices/</a:t>
            </a:r>
            <a:br>
              <a:rPr lang="en-GB" sz="1100" dirty="0">
                <a:solidFill>
                  <a:schemeClr val="bg1"/>
                </a:solidFill>
                <a:latin typeface="+mn-lt"/>
              </a:rPr>
            </a:br>
            <a:r>
              <a:rPr lang="en-GB" sz="1100" dirty="0" err="1">
                <a:solidFill>
                  <a:schemeClr val="bg1"/>
                </a:solidFill>
                <a:latin typeface="+mn-lt"/>
              </a:rPr>
              <a:t>principles_and_methods_reporting_checklist</a:t>
            </a:r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4C44400-EF27-CF47-96EC-48F41540982C}"/>
              </a:ext>
            </a:extLst>
          </p:cNvPr>
          <p:cNvSpPr txBox="1">
            <a:spLocks/>
          </p:cNvSpPr>
          <p:nvPr/>
        </p:nvSpPr>
        <p:spPr>
          <a:xfrm>
            <a:off x="4670762" y="1009710"/>
            <a:ext cx="3840480" cy="914400"/>
          </a:xfrm>
          <a:prstGeom prst="rect">
            <a:avLst/>
          </a:prstGeom>
          <a:solidFill>
            <a:srgbClr val="4693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The RC Glossary</a:t>
            </a:r>
          </a:p>
          <a:p>
            <a:r>
              <a:rPr lang="en-GB" sz="1100" dirty="0">
                <a:solidFill>
                  <a:schemeClr val="bg1"/>
                </a:solidFill>
              </a:rPr>
              <a:t>https://</a:t>
            </a:r>
            <a:r>
              <a:rPr lang="en-GB" sz="1100" dirty="0" err="1">
                <a:solidFill>
                  <a:schemeClr val="bg1"/>
                </a:solidFill>
              </a:rPr>
              <a:t>ghcosting.org</a:t>
            </a:r>
            <a:r>
              <a:rPr lang="en-GB" sz="1100" dirty="0">
                <a:solidFill>
                  <a:schemeClr val="bg1"/>
                </a:solidFill>
              </a:rPr>
              <a:t>/pages/standards/glossary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BB644E7-0858-D04B-BF95-63EA9A5654F0}"/>
              </a:ext>
            </a:extLst>
          </p:cNvPr>
          <p:cNvSpPr txBox="1">
            <a:spLocks/>
          </p:cNvSpPr>
          <p:nvPr/>
        </p:nvSpPr>
        <p:spPr>
          <a:xfrm>
            <a:off x="628650" y="5326178"/>
            <a:ext cx="2648624" cy="671189"/>
          </a:xfrm>
          <a:prstGeom prst="rect">
            <a:avLst/>
          </a:prstGeom>
          <a:solidFill>
            <a:srgbClr val="4693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The GHCC Website</a:t>
            </a:r>
          </a:p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https://</a:t>
            </a:r>
            <a:r>
              <a:rPr lang="en-GB" sz="1100" dirty="0" err="1">
                <a:solidFill>
                  <a:schemeClr val="bg1"/>
                </a:solidFill>
                <a:latin typeface="+mn-lt"/>
              </a:rPr>
              <a:t>ghcosting.org</a:t>
            </a:r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128669"/>
      </p:ext>
    </p:extLst>
  </p:cSld>
  <p:clrMapOvr>
    <a:masterClrMapping/>
  </p:clrMapOvr>
  <p:transition advClick="0" advTm="66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3D1C-58EC-4224-B1F1-ECA6D453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48" y="1828800"/>
            <a:ext cx="6053328" cy="4009983"/>
          </a:xfrm>
        </p:spPr>
        <p:txBody>
          <a:bodyPr lIns="0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1100" dirty="0"/>
              <a:t>Vassall A, Siapka M, Foster N, Cunnama L, et al.  (2017). </a:t>
            </a:r>
            <a:r>
              <a:rPr lang="en-GB" sz="1100" b="1" dirty="0"/>
              <a:t>Cost-effectiveness of </a:t>
            </a:r>
            <a:r>
              <a:rPr lang="en-GB" sz="1100" b="1" dirty="0" err="1"/>
              <a:t>Xpert</a:t>
            </a:r>
            <a:r>
              <a:rPr lang="en-GB" sz="1100" b="1" dirty="0"/>
              <a:t> MTB/RIF </a:t>
            </a:r>
            <a:br>
              <a:rPr lang="en-GB" sz="1100" b="1" dirty="0"/>
            </a:br>
            <a:r>
              <a:rPr lang="en-GB" sz="1100" b="1" dirty="0"/>
              <a:t>for tuberculosis diagnosis in South Africa: a real-world cost analysis and economic evaluation. </a:t>
            </a:r>
            <a:br>
              <a:rPr lang="en-GB" sz="1100" b="1" dirty="0"/>
            </a:br>
            <a:r>
              <a:rPr lang="en-GB" sz="1100" i="1" dirty="0"/>
              <a:t>The Lancet Global Health </a:t>
            </a:r>
            <a:r>
              <a:rPr lang="en-GB" sz="1100" dirty="0"/>
              <a:t>5 (7): e710 - e719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1100" dirty="0"/>
              <a:t>Dutta A, Barker C, </a:t>
            </a:r>
            <a:r>
              <a:rPr lang="en-GB" sz="1100" dirty="0" err="1"/>
              <a:t>Kallarakal</a:t>
            </a:r>
            <a:r>
              <a:rPr lang="en-GB" sz="1100" dirty="0"/>
              <a:t> A. (2015) </a:t>
            </a:r>
            <a:r>
              <a:rPr lang="en-GB" sz="1100" b="1" dirty="0"/>
              <a:t>The HIV Treatment Gap: Estimates of the Financial Resources Needed versus Available for Scale-Up of Antiretroviral Therapy in 97 Countries from 2015 to 2020</a:t>
            </a:r>
            <a:r>
              <a:rPr lang="en-GB" sz="1100" dirty="0"/>
              <a:t>. </a:t>
            </a:r>
            <a:r>
              <a:rPr lang="en-GB" sz="1100" i="1" dirty="0" err="1"/>
              <a:t>PLoS</a:t>
            </a:r>
            <a:r>
              <a:rPr lang="en-GB" sz="1100" i="1" dirty="0"/>
              <a:t> Med </a:t>
            </a:r>
            <a:r>
              <a:rPr lang="en-GB" sz="1100" dirty="0"/>
              <a:t>12(11): e1001907. </a:t>
            </a:r>
            <a:r>
              <a:rPr lang="en-GB" sz="1100" dirty="0">
                <a:solidFill>
                  <a:srgbClr val="4693A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https://doi:10.1371/journal.pmed.1001907</a:t>
            </a:r>
            <a:r>
              <a:rPr lang="en-GB" sz="1100" dirty="0">
                <a:solidFill>
                  <a:srgbClr val="4693AB"/>
                </a:solidFill>
              </a:rPr>
              <a:t> 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1100" dirty="0"/>
              <a:t>Mwenge L, Sande L, </a:t>
            </a:r>
            <a:r>
              <a:rPr lang="en-GB" sz="1100" dirty="0" err="1"/>
              <a:t>Mangenah</a:t>
            </a:r>
            <a:r>
              <a:rPr lang="en-GB" sz="1100" dirty="0"/>
              <a:t> C, Ahmed N, et al. (2017) </a:t>
            </a:r>
            <a:r>
              <a:rPr lang="en-GB" sz="1100" b="1" dirty="0"/>
              <a:t>Costs of facility-based HIV testing in Malawi, Zambia and Zimbabwe</a:t>
            </a:r>
            <a:r>
              <a:rPr lang="en-GB" sz="1100" dirty="0"/>
              <a:t>. </a:t>
            </a:r>
            <a:r>
              <a:rPr lang="en-GB" sz="1100" i="1" dirty="0" err="1"/>
              <a:t>PLoS</a:t>
            </a:r>
            <a:r>
              <a:rPr lang="en-GB" sz="1100" i="1" dirty="0"/>
              <a:t> ONE </a:t>
            </a:r>
            <a:r>
              <a:rPr lang="en-GB" sz="1100" dirty="0"/>
              <a:t>12(10): e0185740. </a:t>
            </a:r>
            <a:r>
              <a:rPr lang="en-GB" sz="1100" dirty="0">
                <a:solidFill>
                  <a:srgbClr val="4693A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https://doi.org/10.1371/journal.pone.0185740</a:t>
            </a:r>
            <a:r>
              <a:rPr lang="en-GB" sz="1100" dirty="0">
                <a:solidFill>
                  <a:srgbClr val="4693AB"/>
                </a:solidFill>
              </a:rPr>
              <a:t>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1100" dirty="0"/>
              <a:t>Bautista-Arredondo, S. (2018). </a:t>
            </a:r>
            <a:r>
              <a:rPr lang="en-US" sz="1100" b="1" dirty="0"/>
              <a:t>Analysis of VMMC unit costs variation and determinants  using facility level, primary data from several studies.  </a:t>
            </a:r>
            <a:r>
              <a:rPr lang="en-US" sz="1100" dirty="0" err="1"/>
              <a:t>Powerpoint</a:t>
            </a:r>
            <a:r>
              <a:rPr lang="en-US" sz="1100" dirty="0"/>
              <a:t> Presentation at the International </a:t>
            </a:r>
            <a:br>
              <a:rPr lang="en-US" sz="1100" dirty="0"/>
            </a:br>
            <a:r>
              <a:rPr lang="en-US" sz="1100" dirty="0"/>
              <a:t>AIDS Economic Network Pre-Conference, July 20 2018.</a:t>
            </a:r>
            <a:endParaRPr lang="en-GB" sz="11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1100" dirty="0"/>
              <a:t>Bautista-Arredondo S, </a:t>
            </a:r>
            <a:r>
              <a:rPr lang="en-GB" sz="1100" dirty="0" err="1"/>
              <a:t>Amanze</a:t>
            </a:r>
            <a:r>
              <a:rPr lang="en-GB" sz="1100" dirty="0"/>
              <a:t> O, Fuentes G, Silverman </a:t>
            </a:r>
            <a:r>
              <a:rPr lang="en-GB" sz="1100" dirty="0" err="1"/>
              <a:t>Retana</a:t>
            </a:r>
            <a:r>
              <a:rPr lang="en-GB" sz="1100" dirty="0"/>
              <a:t> O, et al. (2018). </a:t>
            </a:r>
            <a:r>
              <a:rPr lang="en-US" sz="1100" b="1" dirty="0"/>
              <a:t>Explaining the heterogeneity in average costs per HIV/AIDS patient in Nigeria: The role of supply-side and service delivery characteristics</a:t>
            </a:r>
            <a:r>
              <a:rPr lang="en-US" sz="1100" dirty="0"/>
              <a:t>. </a:t>
            </a:r>
            <a:r>
              <a:rPr lang="en-US" sz="1100" i="1" dirty="0" err="1"/>
              <a:t>PLoS</a:t>
            </a:r>
            <a:r>
              <a:rPr lang="en-US" sz="1100" i="1" dirty="0"/>
              <a:t> ONE </a:t>
            </a:r>
            <a:r>
              <a:rPr lang="en-US" sz="1100" dirty="0"/>
              <a:t>13(5): e0194305. </a:t>
            </a:r>
            <a:r>
              <a:rPr lang="en-US" sz="1100" dirty="0">
                <a:solidFill>
                  <a:srgbClr val="4693A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https://doi.org/10.1371/journal.pone.0194305</a:t>
            </a:r>
            <a:endParaRPr lang="en-US" sz="1100" dirty="0">
              <a:solidFill>
                <a:srgbClr val="4693AB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/>
              <a:t>Chandrashekar S, Vassall A, Reddy B, Shetty </a:t>
            </a:r>
            <a:r>
              <a:rPr lang="en-US" sz="1100" dirty="0" err="1"/>
              <a:t>G,et</a:t>
            </a:r>
            <a:r>
              <a:rPr lang="en-US" sz="1100" dirty="0"/>
              <a:t> al. (2011). </a:t>
            </a:r>
            <a:r>
              <a:rPr lang="en-US" sz="1100" b="1" dirty="0"/>
              <a:t>The costs of HIV prevention for different target populations in Mumbai, Thane, and Bangalore</a:t>
            </a:r>
            <a:r>
              <a:rPr lang="en-US" sz="1100" dirty="0"/>
              <a:t>. </a:t>
            </a:r>
            <a:r>
              <a:rPr lang="en-US" sz="1100" i="1" dirty="0"/>
              <a:t>BMC Public Health </a:t>
            </a:r>
            <a:r>
              <a:rPr lang="en-US" sz="1100" dirty="0"/>
              <a:t>11 (</a:t>
            </a:r>
            <a:r>
              <a:rPr lang="en-US" sz="1100" dirty="0" err="1"/>
              <a:t>Suppl</a:t>
            </a:r>
            <a:r>
              <a:rPr lang="en-US" sz="1100" dirty="0"/>
              <a:t> 6): 1-10.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61F28D01-52A0-2B4E-B40D-4FAA62262B92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References in this module</a:t>
            </a:r>
          </a:p>
        </p:txBody>
      </p:sp>
    </p:spTree>
    <p:extLst>
      <p:ext uri="{BB962C8B-B14F-4D97-AF65-F5344CB8AC3E}">
        <p14:creationId xmlns:p14="http://schemas.microsoft.com/office/powerpoint/2010/main" val="1540587591"/>
      </p:ext>
    </p:extLst>
  </p:cSld>
  <p:clrMapOvr>
    <a:masterClrMapping/>
  </p:clrMapOvr>
  <p:transition advClick="0" advTm="18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0871E26-DF06-483B-A6B9-6D51C173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48" y="1009709"/>
            <a:ext cx="7886700" cy="590071"/>
          </a:xfrm>
          <a:solidFill>
            <a:srgbClr val="0C6BAB"/>
          </a:solidFill>
        </p:spPr>
        <p:txBody>
          <a:bodyPr wrap="none" lIns="137160" tIns="91440" bIns="91440"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What are costs?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146453F-38C9-48C3-A245-ED152E0F28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9198128"/>
              </p:ext>
            </p:extLst>
          </p:nvPr>
        </p:nvGraphicFramePr>
        <p:xfrm>
          <a:off x="1979148" y="1980953"/>
          <a:ext cx="5235388" cy="420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2A26CA9D-0481-419A-869C-F150B4A928FF}"/>
              </a:ext>
            </a:extLst>
          </p:cNvPr>
          <p:cNvSpPr txBox="1">
            <a:spLocks/>
          </p:cNvSpPr>
          <p:nvPr/>
        </p:nvSpPr>
        <p:spPr>
          <a:xfrm>
            <a:off x="6849822" y="3429369"/>
            <a:ext cx="1590116" cy="686678"/>
          </a:xfrm>
          <a:prstGeom prst="rect">
            <a:avLst/>
          </a:prstGeom>
          <a:noFill/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ED7D31"/>
                </a:solidFill>
              </a:rPr>
              <a:t>Amount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ED7D31"/>
                </a:solidFill>
              </a:rPr>
              <a:t>Price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E11C17B-28B4-443F-957F-7689BE57C703}"/>
              </a:ext>
            </a:extLst>
          </p:cNvPr>
          <p:cNvSpPr/>
          <p:nvPr/>
        </p:nvSpPr>
        <p:spPr>
          <a:xfrm>
            <a:off x="6674786" y="3517900"/>
            <a:ext cx="175036" cy="422275"/>
          </a:xfrm>
          <a:prstGeom prst="leftBrace">
            <a:avLst>
              <a:gd name="adj1" fmla="val 8333"/>
              <a:gd name="adj2" fmla="val 51707"/>
            </a:avLst>
          </a:prstGeom>
          <a:ln w="127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ED7D3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4D59FC-EC37-464E-8B85-D25690129701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372024" y="3083068"/>
            <a:ext cx="1302762" cy="653178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B4153B-435B-4DF1-A507-7F31B9B8931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172472" y="3736246"/>
            <a:ext cx="1502314" cy="347801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FC3235-BDC5-413C-82C5-199A9C8EC22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206772" y="3344296"/>
            <a:ext cx="2468014" cy="391950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2-Point Star 10">
            <a:extLst>
              <a:ext uri="{FF2B5EF4-FFF2-40B4-BE49-F238E27FC236}">
                <a16:creationId xmlns:a16="http://schemas.microsoft.com/office/drawing/2014/main" id="{3A5918B7-DC5C-5B4C-853D-DB97EEE2AB8E}"/>
              </a:ext>
            </a:extLst>
          </p:cNvPr>
          <p:cNvSpPr/>
          <p:nvPr/>
        </p:nvSpPr>
        <p:spPr>
          <a:xfrm rot="21299668">
            <a:off x="622248" y="3772708"/>
            <a:ext cx="1943692" cy="1943692"/>
          </a:xfrm>
          <a:prstGeom prst="star12">
            <a:avLst/>
          </a:prstGeom>
          <a:solidFill>
            <a:srgbClr val="914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Costing places a value on the total resources used to produce a [health] service</a:t>
            </a:r>
          </a:p>
        </p:txBody>
      </p:sp>
    </p:spTree>
    <p:extLst>
      <p:ext uri="{BB962C8B-B14F-4D97-AF65-F5344CB8AC3E}">
        <p14:creationId xmlns:p14="http://schemas.microsoft.com/office/powerpoint/2010/main" val="789498339"/>
      </p:ext>
    </p:extLst>
  </p:cSld>
  <p:clrMapOvr>
    <a:masterClrMapping/>
  </p:clrMapOvr>
  <p:transition advClick="0" advTm="4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1310DA3-A804-47E2-B288-FD7D8D5C2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1828800"/>
            <a:ext cx="3454490" cy="38219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altLang="en-US" sz="2000" b="1" dirty="0"/>
              <a:t>Financial Costs</a:t>
            </a:r>
            <a:r>
              <a:rPr lang="en-GB" altLang="en-US" sz="2000" dirty="0"/>
              <a:t> represent the </a:t>
            </a:r>
            <a:r>
              <a:rPr lang="en-GB" altLang="en-US" sz="2000" b="1" i="1" dirty="0">
                <a:solidFill>
                  <a:srgbClr val="4693AB"/>
                </a:solidFill>
              </a:rPr>
              <a:t>actual expenditure</a:t>
            </a:r>
            <a:r>
              <a:rPr lang="en-GB" altLang="en-US" sz="2000" dirty="0">
                <a:solidFill>
                  <a:srgbClr val="4693AB"/>
                </a:solidFill>
              </a:rPr>
              <a:t> </a:t>
            </a:r>
            <a:r>
              <a:rPr lang="en-GB" altLang="en-US" sz="2000" dirty="0"/>
              <a:t>on goods and services purchased.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altLang="en-US" sz="1600" dirty="0"/>
              <a:t>Used for budgeting; cost projections; expenditure reviews; affordability/ budget impact analyses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803361F7-694B-4B09-A0CA-055A79671268}"/>
              </a:ext>
            </a:extLst>
          </p:cNvPr>
          <p:cNvSpPr txBox="1">
            <a:spLocks/>
          </p:cNvSpPr>
          <p:nvPr/>
        </p:nvSpPr>
        <p:spPr>
          <a:xfrm>
            <a:off x="4572000" y="1828800"/>
            <a:ext cx="3936948" cy="38219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altLang="en-US" sz="2000" b="1" dirty="0"/>
              <a:t>Economic Costs</a:t>
            </a:r>
            <a:r>
              <a:rPr lang="en-GB" altLang="en-US" sz="2000" dirty="0"/>
              <a:t> are defined as the </a:t>
            </a:r>
            <a:r>
              <a:rPr lang="en-GB" altLang="en-US" sz="2000" i="1" dirty="0"/>
              <a:t>opportunity cost</a:t>
            </a:r>
            <a:r>
              <a:rPr lang="en-GB" altLang="en-US" sz="2000" dirty="0"/>
              <a:t> or </a:t>
            </a:r>
            <a:r>
              <a:rPr lang="en-GB" altLang="en-US" sz="2000" b="1" i="1" dirty="0">
                <a:solidFill>
                  <a:srgbClr val="4693AB"/>
                </a:solidFill>
              </a:rPr>
              <a:t>the value of resources used</a:t>
            </a:r>
            <a:r>
              <a:rPr lang="en-GB" altLang="en-US" sz="2000" b="1" i="1" dirty="0">
                <a:solidFill>
                  <a:schemeClr val="accent2"/>
                </a:solidFill>
              </a:rPr>
              <a:t> </a:t>
            </a:r>
            <a:r>
              <a:rPr lang="en-GB" altLang="en-US" sz="2000" i="1" dirty="0"/>
              <a:t>to produce something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altLang="en-US" sz="1600" dirty="0"/>
              <a:t>Whereas financial costs report expenditures, economic costs include </a:t>
            </a:r>
            <a:br>
              <a:rPr lang="en-GB" altLang="en-US" sz="1600" dirty="0"/>
            </a:br>
            <a:r>
              <a:rPr lang="en-GB" altLang="en-US" sz="1600" dirty="0"/>
              <a:t>the value of all resources used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altLang="en-US" sz="1600" dirty="0"/>
              <a:t>The </a:t>
            </a:r>
            <a:r>
              <a:rPr lang="en-GB" altLang="en-US" sz="1600" b="1" dirty="0">
                <a:solidFill>
                  <a:srgbClr val="4693AB"/>
                </a:solidFill>
              </a:rPr>
              <a:t>value</a:t>
            </a:r>
            <a:r>
              <a:rPr lang="en-GB" altLang="en-US" sz="1600" b="1" dirty="0">
                <a:solidFill>
                  <a:schemeClr val="accent2"/>
                </a:solidFill>
              </a:rPr>
              <a:t> </a:t>
            </a:r>
            <a:r>
              <a:rPr lang="en-GB" altLang="en-US" sz="1600" dirty="0"/>
              <a:t>includes the value of donated goods, space, airtime, </a:t>
            </a:r>
            <a:r>
              <a:rPr lang="en-GB" altLang="en-US" sz="1600" dirty="0" err="1"/>
              <a:t>labor</a:t>
            </a:r>
            <a:r>
              <a:rPr lang="en-GB" altLang="en-US" sz="1600" dirty="0"/>
              <a:t> and subsidies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altLang="en-US" sz="1600" dirty="0"/>
              <a:t>Used for efficiency analyses; economic evaluation; budgeting/replication when context and conditions change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044AFD0B-E944-9549-A4DF-C3A5FE23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48" y="1009709"/>
            <a:ext cx="7886700" cy="590071"/>
          </a:xfrm>
          <a:solidFill>
            <a:srgbClr val="0C6BAB"/>
          </a:solidFill>
        </p:spPr>
        <p:txBody>
          <a:bodyPr wrap="none" lIns="137160" tIns="91440" bIns="91440"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Types of costs?</a:t>
            </a:r>
          </a:p>
        </p:txBody>
      </p:sp>
    </p:spTree>
    <p:extLst>
      <p:ext uri="{BB962C8B-B14F-4D97-AF65-F5344CB8AC3E}">
        <p14:creationId xmlns:p14="http://schemas.microsoft.com/office/powerpoint/2010/main" val="170378797"/>
      </p:ext>
    </p:extLst>
  </p:cSld>
  <p:clrMapOvr>
    <a:masterClrMapping/>
  </p:clrMapOvr>
  <p:transition advClick="0" advTm="69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DC8F0D3-111A-4251-B00E-8B808BE230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8150387"/>
              </p:ext>
            </p:extLst>
          </p:nvPr>
        </p:nvGraphicFramePr>
        <p:xfrm>
          <a:off x="640080" y="1828798"/>
          <a:ext cx="7868868" cy="413503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41313">
                  <a:extLst>
                    <a:ext uri="{9D8B030D-6E8A-4147-A177-3AD203B41FA5}">
                      <a16:colId xmlns:a16="http://schemas.microsoft.com/office/drawing/2014/main" val="346426338"/>
                    </a:ext>
                  </a:extLst>
                </a:gridCol>
                <a:gridCol w="2122253">
                  <a:extLst>
                    <a:ext uri="{9D8B030D-6E8A-4147-A177-3AD203B41FA5}">
                      <a16:colId xmlns:a16="http://schemas.microsoft.com/office/drawing/2014/main" val="1428589095"/>
                    </a:ext>
                  </a:extLst>
                </a:gridCol>
                <a:gridCol w="3405302">
                  <a:extLst>
                    <a:ext uri="{9D8B030D-6E8A-4147-A177-3AD203B41FA5}">
                      <a16:colId xmlns:a16="http://schemas.microsoft.com/office/drawing/2014/main" val="2914457263"/>
                    </a:ext>
                  </a:extLst>
                </a:gridCol>
              </a:tblGrid>
              <a:tr h="428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600" dirty="0"/>
                    </a:p>
                  </a:txBody>
                  <a:tcPr marL="61842" marR="61842" marT="34290" marB="3429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Financial cost</a:t>
                      </a:r>
                    </a:p>
                  </a:txBody>
                  <a:tcPr marL="61842" marR="61842" marT="34290" marB="3429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Economic cost</a:t>
                      </a:r>
                    </a:p>
                  </a:txBody>
                  <a:tcPr marL="61842" marR="61842" marT="34290" marB="34290" anchor="ctr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9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67537"/>
                  </a:ext>
                </a:extLst>
              </a:tr>
              <a:tr h="851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Staff nurse who lives in free nursing accommodation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Monthly salary plus transport allowance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Market price for nurses at national level plus transport allowance plus value of the accommodation 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75241"/>
                  </a:ext>
                </a:extLst>
              </a:tr>
              <a:tr h="657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Lay volunteer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None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Value of time in next best alternative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818998"/>
                  </a:ext>
                </a:extLst>
              </a:tr>
              <a:tr h="428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Syringe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Price paid for syringe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Market price for syringe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867603"/>
                  </a:ext>
                </a:extLst>
              </a:tr>
              <a:tr h="848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Patient coming in for clinical assessment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Transport cost, meals on the way to the clinic, childcare cost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Opportunity cost of patient’s time spent in transport and at clinic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595057"/>
                  </a:ext>
                </a:extLst>
              </a:tr>
              <a:tr h="589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 err="1"/>
                        <a:t>Xpert</a:t>
                      </a:r>
                      <a:r>
                        <a:rPr lang="en-GB" sz="1600" dirty="0"/>
                        <a:t> diagnostic kit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Price paid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Full unsubsidised price including any distribution and tariff costs.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667987"/>
                  </a:ext>
                </a:extLst>
              </a:tr>
              <a:tr h="331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Computer - donated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None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dirty="0"/>
                        <a:t>Market price of computer</a:t>
                      </a:r>
                    </a:p>
                  </a:txBody>
                  <a:tcPr marL="61842" marR="61842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449281"/>
                  </a:ext>
                </a:extLst>
              </a:tr>
            </a:tbl>
          </a:graphicData>
        </a:graphic>
      </p:graphicFrame>
      <p:sp>
        <p:nvSpPr>
          <p:cNvPr id="5" name="Title 12">
            <a:extLst>
              <a:ext uri="{FF2B5EF4-FFF2-40B4-BE49-F238E27FC236}">
                <a16:creationId xmlns:a16="http://schemas.microsoft.com/office/drawing/2014/main" id="{4257C8A2-5708-6043-80E5-6D7838BC7287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7886700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The difference between economic and financial costs</a:t>
            </a:r>
          </a:p>
        </p:txBody>
      </p:sp>
      <p:sp>
        <p:nvSpPr>
          <p:cNvPr id="7" name="12-Point Star 6">
            <a:extLst>
              <a:ext uri="{FF2B5EF4-FFF2-40B4-BE49-F238E27FC236}">
                <a16:creationId xmlns:a16="http://schemas.microsoft.com/office/drawing/2014/main" id="{460FEA0D-262A-8D4B-8C70-8EDA5535B570}"/>
              </a:ext>
            </a:extLst>
          </p:cNvPr>
          <p:cNvSpPr/>
          <p:nvPr/>
        </p:nvSpPr>
        <p:spPr>
          <a:xfrm rot="423227">
            <a:off x="7541778" y="1066928"/>
            <a:ext cx="1143000" cy="1143000"/>
          </a:xfrm>
          <a:prstGeom prst="star12">
            <a:avLst/>
          </a:prstGeom>
          <a:solidFill>
            <a:srgbClr val="914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100" b="1" dirty="0"/>
              <a:t>TB active case finding</a:t>
            </a:r>
          </a:p>
        </p:txBody>
      </p:sp>
    </p:spTree>
    <p:extLst>
      <p:ext uri="{BB962C8B-B14F-4D97-AF65-F5344CB8AC3E}">
        <p14:creationId xmlns:p14="http://schemas.microsoft.com/office/powerpoint/2010/main" val="2635241012"/>
      </p:ext>
    </p:extLst>
  </p:cSld>
  <p:clrMapOvr>
    <a:masterClrMapping/>
  </p:clrMapOvr>
  <p:transition advClick="0" advTm="118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3B943A3-1A2C-4B3F-AEC8-2CD5E21EC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527132"/>
              </p:ext>
            </p:extLst>
          </p:nvPr>
        </p:nvGraphicFramePr>
        <p:xfrm>
          <a:off x="3654257" y="1009709"/>
          <a:ext cx="4854692" cy="507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2">
            <a:extLst>
              <a:ext uri="{FF2B5EF4-FFF2-40B4-BE49-F238E27FC236}">
                <a16:creationId xmlns:a16="http://schemas.microsoft.com/office/drawing/2014/main" id="{218A5491-2B91-404B-9613-BD48C9155217}"/>
              </a:ext>
            </a:extLst>
          </p:cNvPr>
          <p:cNvSpPr txBox="1">
            <a:spLocks/>
          </p:cNvSpPr>
          <p:nvPr/>
        </p:nvSpPr>
        <p:spPr>
          <a:xfrm>
            <a:off x="622248" y="1009709"/>
            <a:ext cx="2613459" cy="590071"/>
          </a:xfrm>
          <a:prstGeom prst="rect">
            <a:avLst/>
          </a:prstGeom>
          <a:solidFill>
            <a:srgbClr val="0C6BAB"/>
          </a:solidFill>
        </p:spPr>
        <p:txBody>
          <a:bodyPr vert="horz" wrap="none" lIns="13716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Cost Measures</a:t>
            </a:r>
          </a:p>
        </p:txBody>
      </p:sp>
    </p:spTree>
    <p:extLst>
      <p:ext uri="{BB962C8B-B14F-4D97-AF65-F5344CB8AC3E}">
        <p14:creationId xmlns:p14="http://schemas.microsoft.com/office/powerpoint/2010/main" val="74880085"/>
      </p:ext>
    </p:extLst>
  </p:cSld>
  <p:clrMapOvr>
    <a:masterClrMapping/>
  </p:clrMapOvr>
  <p:transition advClick="0" advTm="99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F95976-2A3A-E94C-BED2-22119F3F1EDD}"/>
              </a:ext>
            </a:extLst>
          </p:cNvPr>
          <p:cNvSpPr/>
          <p:nvPr/>
        </p:nvSpPr>
        <p:spPr>
          <a:xfrm>
            <a:off x="0" y="852256"/>
            <a:ext cx="9144000" cy="6005743"/>
          </a:xfrm>
          <a:prstGeom prst="rect">
            <a:avLst/>
          </a:prstGeom>
          <a:solidFill>
            <a:srgbClr val="0C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B975CE-DB2D-7F42-94A4-A542D6B51219}"/>
              </a:ext>
            </a:extLst>
          </p:cNvPr>
          <p:cNvSpPr/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ct val="90000"/>
              </a:lnSpc>
            </a:pPr>
            <a:r>
              <a:rPr lang="en-GB" sz="3600" b="1" dirty="0">
                <a:solidFill>
                  <a:srgbClr val="26235E"/>
                </a:solidFill>
              </a:rPr>
              <a:t>What do </a:t>
            </a:r>
            <a:br>
              <a:rPr lang="en-GB" sz="3600" b="1" dirty="0">
                <a:solidFill>
                  <a:srgbClr val="26235E"/>
                </a:solidFill>
              </a:rPr>
            </a:br>
            <a:r>
              <a:rPr lang="en-GB" sz="3600" b="1" dirty="0">
                <a:solidFill>
                  <a:srgbClr val="26235E"/>
                </a:solidFill>
              </a:rPr>
              <a:t>we use cost data for?</a:t>
            </a:r>
          </a:p>
        </p:txBody>
      </p:sp>
    </p:spTree>
    <p:extLst>
      <p:ext uri="{BB962C8B-B14F-4D97-AF65-F5344CB8AC3E}">
        <p14:creationId xmlns:p14="http://schemas.microsoft.com/office/powerpoint/2010/main" val="3023169202"/>
      </p:ext>
    </p:extLst>
  </p:cSld>
  <p:clrMapOvr>
    <a:masterClrMapping/>
  </p:clrMapOvr>
  <p:transition advClick="0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F6F5C7-3ADB-AB43-9F92-72899EED64DD}"/>
              </a:ext>
            </a:extLst>
          </p:cNvPr>
          <p:cNvSpPr txBox="1"/>
          <p:nvPr/>
        </p:nvSpPr>
        <p:spPr>
          <a:xfrm>
            <a:off x="2430892" y="4299240"/>
            <a:ext cx="1344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914048"/>
                </a:solidFill>
              </a:rPr>
              <a:t>Reference [1]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85ABFE8-0DC6-7540-A625-A854B499568E}"/>
              </a:ext>
            </a:extLst>
          </p:cNvPr>
          <p:cNvSpPr txBox="1">
            <a:spLocks/>
          </p:cNvSpPr>
          <p:nvPr/>
        </p:nvSpPr>
        <p:spPr>
          <a:xfrm>
            <a:off x="326387" y="1024128"/>
            <a:ext cx="2677744" cy="63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GB" sz="2000" dirty="0"/>
              <a:t>Cost-effectiveness — </a:t>
            </a:r>
            <a:br>
              <a:rPr lang="en-GB" sz="2000" dirty="0"/>
            </a:br>
            <a:r>
              <a:rPr lang="en-GB" sz="2000" dirty="0" err="1"/>
              <a:t>Xpert</a:t>
            </a:r>
            <a:r>
              <a:rPr lang="en-GB" sz="2000" dirty="0"/>
              <a:t> for TB diagnosis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353D95B-A4CD-E04D-B541-504D471D8ACD}"/>
              </a:ext>
            </a:extLst>
          </p:cNvPr>
          <p:cNvSpPr txBox="1">
            <a:spLocks/>
          </p:cNvSpPr>
          <p:nvPr/>
        </p:nvSpPr>
        <p:spPr>
          <a:xfrm>
            <a:off x="3401593" y="1024128"/>
            <a:ext cx="2677744" cy="346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en-GB" sz="2000" dirty="0"/>
              <a:t>Disaggregated costs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A09D39-A77C-6946-B519-A1EA9AD32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7" y="1726679"/>
            <a:ext cx="1752220" cy="2750728"/>
          </a:xfrm>
          <a:prstGeom prst="rect">
            <a:avLst/>
          </a:prstGeom>
          <a:ln w="12700">
            <a:solidFill>
              <a:srgbClr val="4693AB"/>
            </a:solidFill>
          </a:ln>
        </p:spPr>
      </p:pic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4D2C069-5A97-5048-BCBF-4AE087A8E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63" y="1725109"/>
            <a:ext cx="4778101" cy="2752298"/>
          </a:xfrm>
          <a:prstGeom prst="rect">
            <a:avLst/>
          </a:prstGeom>
          <a:ln w="12700">
            <a:solidFill>
              <a:srgbClr val="4693A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0668DFE-308F-854C-B47C-780B5FE40A23}"/>
              </a:ext>
            </a:extLst>
          </p:cNvPr>
          <p:cNvSpPr txBox="1"/>
          <p:nvPr/>
        </p:nvSpPr>
        <p:spPr>
          <a:xfrm>
            <a:off x="7259515" y="1416949"/>
            <a:ext cx="1344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rgbClr val="914048"/>
                </a:solidFill>
              </a:rPr>
              <a:t>Reference [2]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9EA06D5-38E3-6A4D-87D1-BD52A3631641}"/>
              </a:ext>
            </a:extLst>
          </p:cNvPr>
          <p:cNvSpPr txBox="1">
            <a:spLocks/>
          </p:cNvSpPr>
          <p:nvPr/>
        </p:nvSpPr>
        <p:spPr>
          <a:xfrm>
            <a:off x="326386" y="4716794"/>
            <a:ext cx="8287527" cy="1233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Font typeface="+mj-lt"/>
              <a:buAutoNum type="arabicPeriod" startAt="3"/>
            </a:pPr>
            <a:r>
              <a:rPr lang="en-US" sz="2000" dirty="0"/>
              <a:t>Strategic planning models also utilize cost data, including the Spectrum </a:t>
            </a:r>
            <a:r>
              <a:rPr lang="en-US" sz="2000" b="1" dirty="0"/>
              <a:t>Goals/RNM </a:t>
            </a:r>
            <a:r>
              <a:rPr lang="en-US" sz="2000" dirty="0"/>
              <a:t>modules and the </a:t>
            </a:r>
            <a:r>
              <a:rPr lang="en-US" sz="2000" b="1" dirty="0"/>
              <a:t>AEM </a:t>
            </a:r>
            <a:r>
              <a:rPr lang="en-US" sz="2000" dirty="0"/>
              <a:t>model for HIV, and the </a:t>
            </a:r>
            <a:r>
              <a:rPr lang="en-US" sz="2000" b="1" dirty="0"/>
              <a:t>Optima TB </a:t>
            </a:r>
            <a:r>
              <a:rPr lang="en-US" sz="2000" dirty="0"/>
              <a:t>model for TB. These models often have default cost data, but the default values are editable. So, users often ask, should I change the data? And how?</a:t>
            </a:r>
          </a:p>
        </p:txBody>
      </p:sp>
    </p:spTree>
    <p:extLst>
      <p:ext uri="{BB962C8B-B14F-4D97-AF65-F5344CB8AC3E}">
        <p14:creationId xmlns:p14="http://schemas.microsoft.com/office/powerpoint/2010/main" val="79058919"/>
      </p:ext>
    </p:extLst>
  </p:cSld>
  <p:clrMapOvr>
    <a:masterClrMapping/>
  </p:clrMapOvr>
  <p:transition advClick="0" advTm="58000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</TotalTime>
  <Words>2304</Words>
  <Application>Microsoft Office PowerPoint</Application>
  <PresentationFormat>On-screen Show (4:3)</PresentationFormat>
  <Paragraphs>351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Essential Component of Health Priority Setting: Best Practices in Understanding and Interpreting Cost Data</vt:lpstr>
      <vt:lpstr>PowerPoint Presentation</vt:lpstr>
      <vt:lpstr>PowerPoint Presentation</vt:lpstr>
      <vt:lpstr>What are costs?</vt:lpstr>
      <vt:lpstr>Types of costs?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design (Principles 1–5)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Lorna Guinness</dc:creator>
  <cp:keywords/>
  <dc:description/>
  <cp:lastModifiedBy>Willyanne DeCormier Plosky</cp:lastModifiedBy>
  <cp:revision>228</cp:revision>
  <cp:lastPrinted>2018-08-31T20:14:41Z</cp:lastPrinted>
  <dcterms:created xsi:type="dcterms:W3CDTF">2018-07-20T15:57:55Z</dcterms:created>
  <dcterms:modified xsi:type="dcterms:W3CDTF">2018-09-17T21:29:45Z</dcterms:modified>
  <cp:category/>
</cp:coreProperties>
</file>