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1"/>
  </p:notesMasterIdLst>
  <p:sldIdLst>
    <p:sldId id="279" r:id="rId2"/>
    <p:sldId id="298" r:id="rId3"/>
    <p:sldId id="336" r:id="rId4"/>
    <p:sldId id="308" r:id="rId5"/>
    <p:sldId id="309" r:id="rId6"/>
    <p:sldId id="337" r:id="rId7"/>
    <p:sldId id="338" r:id="rId8"/>
    <p:sldId id="339" r:id="rId9"/>
    <p:sldId id="340" r:id="rId10"/>
    <p:sldId id="310" r:id="rId11"/>
    <p:sldId id="311" r:id="rId12"/>
    <p:sldId id="341" r:id="rId13"/>
    <p:sldId id="313" r:id="rId14"/>
    <p:sldId id="314" r:id="rId15"/>
    <p:sldId id="315" r:id="rId16"/>
    <p:sldId id="317" r:id="rId17"/>
    <p:sldId id="318" r:id="rId18"/>
    <p:sldId id="319" r:id="rId19"/>
    <p:sldId id="320" r:id="rId20"/>
    <p:sldId id="325" r:id="rId21"/>
    <p:sldId id="326" r:id="rId22"/>
    <p:sldId id="327" r:id="rId23"/>
    <p:sldId id="328" r:id="rId24"/>
    <p:sldId id="329" r:id="rId25"/>
    <p:sldId id="330" r:id="rId26"/>
    <p:sldId id="331" r:id="rId27"/>
    <p:sldId id="332" r:id="rId28"/>
    <p:sldId id="333" r:id="rId29"/>
    <p:sldId id="299" r:id="rId30"/>
    <p:sldId id="303" r:id="rId31"/>
    <p:sldId id="283" r:id="rId32"/>
    <p:sldId id="296" r:id="rId33"/>
    <p:sldId id="297" r:id="rId34"/>
    <p:sldId id="302" r:id="rId35"/>
    <p:sldId id="304" r:id="rId36"/>
    <p:sldId id="295" r:id="rId37"/>
    <p:sldId id="286" r:id="rId38"/>
    <p:sldId id="300" r:id="rId39"/>
    <p:sldId id="287" r:id="rId40"/>
    <p:sldId id="301" r:id="rId41"/>
    <p:sldId id="306" r:id="rId42"/>
    <p:sldId id="288" r:id="rId43"/>
    <p:sldId id="289" r:id="rId44"/>
    <p:sldId id="290" r:id="rId45"/>
    <p:sldId id="291" r:id="rId46"/>
    <p:sldId id="292" r:id="rId47"/>
    <p:sldId id="334" r:id="rId48"/>
    <p:sldId id="335" r:id="rId49"/>
    <p:sldId id="305" r:id="rId5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5" autoAdjust="0"/>
    <p:restoredTop sz="94697"/>
  </p:normalViewPr>
  <p:slideViewPr>
    <p:cSldViewPr>
      <p:cViewPr varScale="1">
        <p:scale>
          <a:sx n="104" d="100"/>
          <a:sy n="104" d="100"/>
        </p:scale>
        <p:origin x="1212"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lvl="0" indent="0" algn="l" fontAlgn="base">
              <a:defRPr/>
            </a:pPr>
            <a:endParaRPr lang="en-US" dirty="0"/>
          </a:p>
        </c:rich>
      </c:tx>
      <c:layout>
        <c:manualLayout>
          <c:xMode val="edge"/>
          <c:yMode val="edge"/>
          <c:x val="0.01"/>
          <c:y val="0.01"/>
        </c:manualLayout>
      </c:layout>
      <c:overlay val="0"/>
    </c:title>
    <c:autoTitleDeleted val="0"/>
    <c:plotArea>
      <c:layout>
        <c:manualLayout>
          <c:layoutTarget val="inner"/>
          <c:xMode val="edge"/>
          <c:yMode val="edge"/>
          <c:x val="2.5057801108194808E-2"/>
          <c:y val="0.13991679790026246"/>
          <c:w val="0.91401703120443278"/>
          <c:h val="0.44066614173228347"/>
        </c:manualLayout>
      </c:layout>
      <c:barChart>
        <c:barDir val="col"/>
        <c:grouping val="clustered"/>
        <c:varyColors val="0"/>
        <c:ser>
          <c:idx val="0"/>
          <c:order val="0"/>
          <c:tx>
            <c:strRef>
              <c:f>Sheet1!$B$1</c:f>
              <c:strCache>
                <c:ptCount val="1"/>
                <c:pt idx="0">
                  <c:v>0: Series</c:v>
                </c:pt>
              </c:strCache>
            </c:strRef>
          </c:tx>
          <c:invertIfNegative val="0"/>
          <c:dPt>
            <c:idx val="0"/>
            <c:invertIfNegative val="0"/>
            <c:bubble3D val="0"/>
            <c:spPr>
              <a:solidFill>
                <a:srgbClr val="7C608F">
                  <a:alpha val="100000"/>
                </a:srgbClr>
              </a:solidFill>
            </c:spPr>
            <c:extLst>
              <c:ext xmlns:c16="http://schemas.microsoft.com/office/drawing/2014/chart" uri="{C3380CC4-5D6E-409C-BE32-E72D297353CC}">
                <c16:uniqueId val="{00000000-3D8A-4061-85F5-49F248364CB9}"/>
              </c:ext>
            </c:extLst>
          </c:dPt>
          <c:dPt>
            <c:idx val="1"/>
            <c:invertIfNegative val="0"/>
            <c:bubble3D val="0"/>
            <c:spPr>
              <a:solidFill>
                <a:srgbClr val="40A2C1">
                  <a:alpha val="100000"/>
                </a:srgbClr>
              </a:solidFill>
            </c:spPr>
            <c:extLst>
              <c:ext xmlns:c16="http://schemas.microsoft.com/office/drawing/2014/chart" uri="{C3380CC4-5D6E-409C-BE32-E72D297353CC}">
                <c16:uniqueId val="{00000001-3D8A-4061-85F5-49F248364CB9}"/>
              </c:ext>
            </c:extLst>
          </c:dPt>
          <c:dPt>
            <c:idx val="2"/>
            <c:invertIfNegative val="0"/>
            <c:bubble3D val="0"/>
            <c:spPr>
              <a:solidFill>
                <a:srgbClr val="94C826">
                  <a:alpha val="100000"/>
                </a:srgbClr>
              </a:solidFill>
            </c:spPr>
            <c:extLst>
              <c:ext xmlns:c16="http://schemas.microsoft.com/office/drawing/2014/chart" uri="{C3380CC4-5D6E-409C-BE32-E72D297353CC}">
                <c16:uniqueId val="{00000002-3D8A-4061-85F5-49F248364CB9}"/>
              </c:ext>
            </c:extLst>
          </c:dPt>
          <c:dPt>
            <c:idx val="3"/>
            <c:invertIfNegative val="0"/>
            <c:bubble3D val="0"/>
            <c:spPr>
              <a:solidFill>
                <a:srgbClr val="F5A417">
                  <a:alpha val="100000"/>
                </a:srgbClr>
              </a:solidFill>
            </c:spPr>
            <c:extLst>
              <c:ext xmlns:c16="http://schemas.microsoft.com/office/drawing/2014/chart" uri="{C3380CC4-5D6E-409C-BE32-E72D297353CC}">
                <c16:uniqueId val="{00000003-3D8A-4061-85F5-49F248364CB9}"/>
              </c:ext>
            </c:extLst>
          </c:dPt>
          <c:dPt>
            <c:idx val="4"/>
            <c:invertIfNegative val="0"/>
            <c:bubble3D val="0"/>
            <c:spPr>
              <a:solidFill>
                <a:srgbClr val="F06485">
                  <a:alpha val="100000"/>
                </a:srgbClr>
              </a:solidFill>
            </c:spPr>
            <c:extLst>
              <c:ext xmlns:c16="http://schemas.microsoft.com/office/drawing/2014/chart" uri="{C3380CC4-5D6E-409C-BE32-E72D297353CC}">
                <c16:uniqueId val="{00000004-3D8A-4061-85F5-49F248364CB9}"/>
              </c:ext>
            </c:extLst>
          </c:dPt>
          <c:dPt>
            <c:idx val="5"/>
            <c:invertIfNegative val="0"/>
            <c:bubble3D val="0"/>
            <c:spPr>
              <a:solidFill>
                <a:srgbClr val="BF91DB">
                  <a:alpha val="100000"/>
                </a:srgbClr>
              </a:solidFill>
            </c:spPr>
            <c:extLst>
              <c:ext xmlns:c16="http://schemas.microsoft.com/office/drawing/2014/chart" uri="{C3380CC4-5D6E-409C-BE32-E72D297353CC}">
                <c16:uniqueId val="{00000005-3D8A-4061-85F5-49F248364CB9}"/>
              </c:ext>
            </c:extLst>
          </c:dPt>
          <c:dPt>
            <c:idx val="6"/>
            <c:invertIfNegative val="0"/>
            <c:bubble3D val="0"/>
            <c:spPr>
              <a:solidFill>
                <a:srgbClr val="3C6DCD">
                  <a:alpha val="100000"/>
                </a:srgbClr>
              </a:solidFill>
            </c:spPr>
            <c:extLst>
              <c:ext xmlns:c16="http://schemas.microsoft.com/office/drawing/2014/chart" uri="{C3380CC4-5D6E-409C-BE32-E72D297353CC}">
                <c16:uniqueId val="{00000006-3D8A-4061-85F5-49F248364CB9}"/>
              </c:ext>
            </c:extLst>
          </c:dPt>
          <c:dPt>
            <c:idx val="7"/>
            <c:invertIfNegative val="0"/>
            <c:bubble3D val="0"/>
            <c:spPr>
              <a:solidFill>
                <a:srgbClr val="2ACFA3">
                  <a:alpha val="100000"/>
                </a:srgbClr>
              </a:solidFill>
            </c:spPr>
            <c:extLst>
              <c:ext xmlns:c16="http://schemas.microsoft.com/office/drawing/2014/chart" uri="{C3380CC4-5D6E-409C-BE32-E72D297353CC}">
                <c16:uniqueId val="{00000007-3D8A-4061-85F5-49F248364CB9}"/>
              </c:ext>
            </c:extLst>
          </c:dPt>
          <c:dPt>
            <c:idx val="8"/>
            <c:invertIfNegative val="0"/>
            <c:bubble3D val="0"/>
            <c:spPr>
              <a:solidFill>
                <a:srgbClr val="FCD448">
                  <a:alpha val="100000"/>
                </a:srgbClr>
              </a:solidFill>
            </c:spPr>
            <c:extLst>
              <c:ext xmlns:c16="http://schemas.microsoft.com/office/drawing/2014/chart" uri="{C3380CC4-5D6E-409C-BE32-E72D297353CC}">
                <c16:uniqueId val="{00000008-3D8A-4061-85F5-49F248364CB9}"/>
              </c:ext>
            </c:extLst>
          </c:dPt>
          <c:dPt>
            <c:idx val="9"/>
            <c:invertIfNegative val="0"/>
            <c:bubble3D val="0"/>
            <c:spPr>
              <a:solidFill>
                <a:srgbClr val="DB5951">
                  <a:alpha val="100000"/>
                </a:srgbClr>
              </a:solidFill>
            </c:spPr>
            <c:extLst>
              <c:ext xmlns:c16="http://schemas.microsoft.com/office/drawing/2014/chart" uri="{C3380CC4-5D6E-409C-BE32-E72D297353CC}">
                <c16:uniqueId val="{00000009-3D8A-4061-85F5-49F248364CB9}"/>
              </c:ext>
            </c:extLst>
          </c:dPt>
          <c:dLbls>
            <c:spPr>
              <a:noFill/>
              <a:ln>
                <a:noFill/>
              </a:ln>
              <a:effectLst/>
            </c:spPr>
            <c:txPr>
              <a:bodyPr/>
              <a:lstStyle/>
              <a:p>
                <a:pPr>
                  <a:defRPr sz="900" b="0" i="0" u="none" strike="noStrike">
                    <a:solidFill>
                      <a:srgbClr val="444444">
                        <a:alpha val="100000"/>
                      </a:srgbClr>
                    </a:solidFill>
                    <a:latin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Budgeting</c:v>
                </c:pt>
                <c:pt idx="1">
                  <c:v>Medium / long-term resource needs estima</c:v>
                </c:pt>
                <c:pt idx="2">
                  <c:v>Priority setting</c:v>
                </c:pt>
                <c:pt idx="3">
                  <c:v>Investment case</c:v>
                </c:pt>
                <c:pt idx="4">
                  <c:v>Sustainability planning</c:v>
                </c:pt>
                <c:pt idx="5">
                  <c:v>Technical efficiency analysis</c:v>
                </c:pt>
                <c:pt idx="6">
                  <c:v>Health Technology Assessment</c:v>
                </c:pt>
                <c:pt idx="7">
                  <c:v>Economic Evaluation (eg. cost-effectiven</c:v>
                </c:pt>
                <c:pt idx="8">
                  <c:v>Equity and poverty analyses</c:v>
                </c:pt>
                <c:pt idx="9">
                  <c:v>Other</c:v>
                </c:pt>
              </c:strCache>
            </c:strRef>
          </c:cat>
          <c:val>
            <c:numRef>
              <c:f>Sheet1!$B$2:$B$11</c:f>
              <c:numCache>
                <c:formatCode>General</c:formatCode>
                <c:ptCount val="10"/>
                <c:pt idx="0">
                  <c:v>45.5</c:v>
                </c:pt>
                <c:pt idx="1">
                  <c:v>60.6</c:v>
                </c:pt>
                <c:pt idx="2">
                  <c:v>63.6</c:v>
                </c:pt>
                <c:pt idx="3">
                  <c:v>51.5</c:v>
                </c:pt>
                <c:pt idx="4">
                  <c:v>48.5</c:v>
                </c:pt>
                <c:pt idx="5">
                  <c:v>63.6</c:v>
                </c:pt>
                <c:pt idx="6">
                  <c:v>30.3</c:v>
                </c:pt>
                <c:pt idx="7">
                  <c:v>93.9</c:v>
                </c:pt>
                <c:pt idx="8">
                  <c:v>27.3</c:v>
                </c:pt>
                <c:pt idx="9">
                  <c:v>6.1</c:v>
                </c:pt>
              </c:numCache>
            </c:numRef>
          </c:val>
          <c:extLst>
            <c:ext xmlns:c16="http://schemas.microsoft.com/office/drawing/2014/chart" uri="{C3380CC4-5D6E-409C-BE32-E72D297353CC}">
              <c16:uniqueId val="{0000000A-3D8A-4061-85F5-49F248364CB9}"/>
            </c:ext>
          </c:extLst>
        </c:ser>
        <c:dLbls>
          <c:showLegendKey val="0"/>
          <c:showVal val="0"/>
          <c:showCatName val="0"/>
          <c:showSerName val="0"/>
          <c:showPercent val="0"/>
          <c:showBubbleSize val="0"/>
        </c:dLbls>
        <c:gapWidth val="75"/>
        <c:axId val="52743552"/>
        <c:axId val="52749440"/>
      </c:barChart>
      <c:catAx>
        <c:axId val="52743552"/>
        <c:scaling>
          <c:orientation val="minMax"/>
        </c:scaling>
        <c:delete val="0"/>
        <c:axPos val="b"/>
        <c:numFmt formatCode="General" sourceLinked="0"/>
        <c:majorTickMark val="none"/>
        <c:minorTickMark val="none"/>
        <c:tickLblPos val="nextTo"/>
        <c:txPr>
          <a:bodyPr/>
          <a:lstStyle/>
          <a:p>
            <a:pPr>
              <a:defRPr sz="1000" b="0" i="0" u="none" strike="noStrike">
                <a:solidFill>
                  <a:srgbClr val="000000">
                    <a:alpha val="100000"/>
                  </a:srgbClr>
                </a:solidFill>
                <a:latin typeface="Calibri"/>
              </a:defRPr>
            </a:pPr>
            <a:endParaRPr lang="en-US"/>
          </a:p>
        </c:txPr>
        <c:crossAx val="52749440"/>
        <c:crosses val="autoZero"/>
        <c:auto val="0"/>
        <c:lblAlgn val="ctr"/>
        <c:lblOffset val="100"/>
        <c:noMultiLvlLbl val="0"/>
      </c:catAx>
      <c:valAx>
        <c:axId val="52749440"/>
        <c:scaling>
          <c:orientation val="minMax"/>
        </c:scaling>
        <c:delete val="0"/>
        <c:axPos val="l"/>
        <c:numFmt formatCode="General" sourceLinked="1"/>
        <c:majorTickMark val="none"/>
        <c:minorTickMark val="none"/>
        <c:tickLblPos val="nextTo"/>
        <c:txPr>
          <a:bodyPr/>
          <a:lstStyle/>
          <a:p>
            <a:pPr>
              <a:defRPr sz="1000" b="0" i="0" u="none" strike="noStrike">
                <a:solidFill>
                  <a:srgbClr val="000000">
                    <a:alpha val="100000"/>
                  </a:srgbClr>
                </a:solidFill>
                <a:latin typeface="Calibri"/>
              </a:defRPr>
            </a:pPr>
            <a:endParaRPr lang="en-US"/>
          </a:p>
        </c:txPr>
        <c:crossAx val="52743552"/>
        <c:crosses val="autoZero"/>
        <c:crossBetween val="between"/>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marL="0" marR="0" lvl="0" indent="0" algn="l" fontAlgn="base">
              <a:defRPr/>
            </a:pPr>
            <a:endParaRPr lang="en-US" dirty="0"/>
          </a:p>
        </c:rich>
      </c:tx>
      <c:layout>
        <c:manualLayout>
          <c:xMode val="edge"/>
          <c:yMode val="edge"/>
          <c:x val="0.01"/>
          <c:y val="0.01"/>
        </c:manualLayout>
      </c:layout>
      <c:overlay val="0"/>
    </c:title>
    <c:autoTitleDeleted val="0"/>
    <c:plotArea>
      <c:layout/>
      <c:barChart>
        <c:barDir val="col"/>
        <c:grouping val="clustered"/>
        <c:varyColors val="0"/>
        <c:ser>
          <c:idx val="0"/>
          <c:order val="0"/>
          <c:tx>
            <c:strRef>
              <c:f>Sheet1!$B$1</c:f>
              <c:strCache>
                <c:ptCount val="1"/>
                <c:pt idx="0">
                  <c:v>0: Series</c:v>
                </c:pt>
              </c:strCache>
            </c:strRef>
          </c:tx>
          <c:invertIfNegative val="0"/>
          <c:dPt>
            <c:idx val="0"/>
            <c:invertIfNegative val="0"/>
            <c:bubble3D val="0"/>
            <c:spPr>
              <a:solidFill>
                <a:srgbClr val="7C608F">
                  <a:alpha val="100000"/>
                </a:srgbClr>
              </a:solidFill>
            </c:spPr>
            <c:extLst>
              <c:ext xmlns:c16="http://schemas.microsoft.com/office/drawing/2014/chart" uri="{C3380CC4-5D6E-409C-BE32-E72D297353CC}">
                <c16:uniqueId val="{00000000-78C5-4A54-A50E-1099DA12EB37}"/>
              </c:ext>
            </c:extLst>
          </c:dPt>
          <c:dPt>
            <c:idx val="1"/>
            <c:invertIfNegative val="0"/>
            <c:bubble3D val="0"/>
            <c:spPr>
              <a:solidFill>
                <a:srgbClr val="40A2C1">
                  <a:alpha val="100000"/>
                </a:srgbClr>
              </a:solidFill>
            </c:spPr>
            <c:extLst>
              <c:ext xmlns:c16="http://schemas.microsoft.com/office/drawing/2014/chart" uri="{C3380CC4-5D6E-409C-BE32-E72D297353CC}">
                <c16:uniqueId val="{00000001-78C5-4A54-A50E-1099DA12EB37}"/>
              </c:ext>
            </c:extLst>
          </c:dPt>
          <c:dPt>
            <c:idx val="2"/>
            <c:invertIfNegative val="0"/>
            <c:bubble3D val="0"/>
            <c:spPr>
              <a:solidFill>
                <a:srgbClr val="94C826">
                  <a:alpha val="100000"/>
                </a:srgbClr>
              </a:solidFill>
            </c:spPr>
            <c:extLst>
              <c:ext xmlns:c16="http://schemas.microsoft.com/office/drawing/2014/chart" uri="{C3380CC4-5D6E-409C-BE32-E72D297353CC}">
                <c16:uniqueId val="{00000002-78C5-4A54-A50E-1099DA12EB37}"/>
              </c:ext>
            </c:extLst>
          </c:dPt>
          <c:dPt>
            <c:idx val="3"/>
            <c:invertIfNegative val="0"/>
            <c:bubble3D val="0"/>
            <c:spPr>
              <a:solidFill>
                <a:srgbClr val="F5A417">
                  <a:alpha val="100000"/>
                </a:srgbClr>
              </a:solidFill>
            </c:spPr>
            <c:extLst>
              <c:ext xmlns:c16="http://schemas.microsoft.com/office/drawing/2014/chart" uri="{C3380CC4-5D6E-409C-BE32-E72D297353CC}">
                <c16:uniqueId val="{00000003-78C5-4A54-A50E-1099DA12EB37}"/>
              </c:ext>
            </c:extLst>
          </c:dPt>
          <c:dPt>
            <c:idx val="4"/>
            <c:invertIfNegative val="0"/>
            <c:bubble3D val="0"/>
            <c:spPr>
              <a:solidFill>
                <a:srgbClr val="F06485">
                  <a:alpha val="100000"/>
                </a:srgbClr>
              </a:solidFill>
            </c:spPr>
            <c:extLst>
              <c:ext xmlns:c16="http://schemas.microsoft.com/office/drawing/2014/chart" uri="{C3380CC4-5D6E-409C-BE32-E72D297353CC}">
                <c16:uniqueId val="{00000004-78C5-4A54-A50E-1099DA12EB37}"/>
              </c:ext>
            </c:extLst>
          </c:dPt>
          <c:dPt>
            <c:idx val="5"/>
            <c:invertIfNegative val="0"/>
            <c:bubble3D val="0"/>
            <c:spPr>
              <a:solidFill>
                <a:srgbClr val="BF91DB">
                  <a:alpha val="100000"/>
                </a:srgbClr>
              </a:solidFill>
            </c:spPr>
            <c:extLst>
              <c:ext xmlns:c16="http://schemas.microsoft.com/office/drawing/2014/chart" uri="{C3380CC4-5D6E-409C-BE32-E72D297353CC}">
                <c16:uniqueId val="{00000005-78C5-4A54-A50E-1099DA12EB37}"/>
              </c:ext>
            </c:extLst>
          </c:dPt>
          <c:dPt>
            <c:idx val="6"/>
            <c:invertIfNegative val="0"/>
            <c:bubble3D val="0"/>
            <c:spPr>
              <a:solidFill>
                <a:srgbClr val="3C6DCD">
                  <a:alpha val="100000"/>
                </a:srgbClr>
              </a:solidFill>
            </c:spPr>
            <c:extLst>
              <c:ext xmlns:c16="http://schemas.microsoft.com/office/drawing/2014/chart" uri="{C3380CC4-5D6E-409C-BE32-E72D297353CC}">
                <c16:uniqueId val="{00000006-78C5-4A54-A50E-1099DA12EB37}"/>
              </c:ext>
            </c:extLst>
          </c:dPt>
          <c:dPt>
            <c:idx val="7"/>
            <c:invertIfNegative val="0"/>
            <c:bubble3D val="0"/>
            <c:spPr>
              <a:solidFill>
                <a:srgbClr val="2ACFA3">
                  <a:alpha val="100000"/>
                </a:srgbClr>
              </a:solidFill>
            </c:spPr>
            <c:extLst>
              <c:ext xmlns:c16="http://schemas.microsoft.com/office/drawing/2014/chart" uri="{C3380CC4-5D6E-409C-BE32-E72D297353CC}">
                <c16:uniqueId val="{00000007-78C5-4A54-A50E-1099DA12EB37}"/>
              </c:ext>
            </c:extLst>
          </c:dPt>
          <c:dPt>
            <c:idx val="8"/>
            <c:invertIfNegative val="0"/>
            <c:bubble3D val="0"/>
            <c:spPr>
              <a:solidFill>
                <a:srgbClr val="FCD448">
                  <a:alpha val="100000"/>
                </a:srgbClr>
              </a:solidFill>
            </c:spPr>
            <c:extLst>
              <c:ext xmlns:c16="http://schemas.microsoft.com/office/drawing/2014/chart" uri="{C3380CC4-5D6E-409C-BE32-E72D297353CC}">
                <c16:uniqueId val="{00000008-78C5-4A54-A50E-1099DA12EB37}"/>
              </c:ext>
            </c:extLst>
          </c:dPt>
          <c:dPt>
            <c:idx val="9"/>
            <c:invertIfNegative val="0"/>
            <c:bubble3D val="0"/>
            <c:spPr>
              <a:solidFill>
                <a:srgbClr val="DB5951">
                  <a:alpha val="100000"/>
                </a:srgbClr>
              </a:solidFill>
            </c:spPr>
            <c:extLst>
              <c:ext xmlns:c16="http://schemas.microsoft.com/office/drawing/2014/chart" uri="{C3380CC4-5D6E-409C-BE32-E72D297353CC}">
                <c16:uniqueId val="{00000009-78C5-4A54-A50E-1099DA12EB37}"/>
              </c:ext>
            </c:extLst>
          </c:dPt>
          <c:dLbls>
            <c:spPr>
              <a:noFill/>
              <a:ln>
                <a:noFill/>
              </a:ln>
              <a:effectLst/>
            </c:spPr>
            <c:txPr>
              <a:bodyPr/>
              <a:lstStyle/>
              <a:p>
                <a:pPr>
                  <a:defRPr sz="900" b="0" i="0" u="none" strike="noStrike">
                    <a:solidFill>
                      <a:srgbClr val="444444">
                        <a:alpha val="100000"/>
                      </a:srgbClr>
                    </a:solidFill>
                    <a:latin typeface="Calibri"/>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Sheet1!$A$2:$A$11</c:f>
              <c:strCache>
                <c:ptCount val="10"/>
                <c:pt idx="0">
                  <c:v>Budgeting</c:v>
                </c:pt>
                <c:pt idx="1">
                  <c:v>Medium / long-term resource needs estima</c:v>
                </c:pt>
                <c:pt idx="2">
                  <c:v>Priority setting</c:v>
                </c:pt>
                <c:pt idx="3">
                  <c:v>Investment case</c:v>
                </c:pt>
                <c:pt idx="4">
                  <c:v>Sustainability planning</c:v>
                </c:pt>
                <c:pt idx="5">
                  <c:v>Technical efficiency analysis</c:v>
                </c:pt>
                <c:pt idx="6">
                  <c:v>Health Technology Assessment</c:v>
                </c:pt>
                <c:pt idx="7">
                  <c:v>Economic Evaluation (eg. cost-effectiven</c:v>
                </c:pt>
                <c:pt idx="8">
                  <c:v>Equity and poverty analyses</c:v>
                </c:pt>
                <c:pt idx="9">
                  <c:v>Other (please describe)</c:v>
                </c:pt>
              </c:strCache>
            </c:strRef>
          </c:cat>
          <c:val>
            <c:numRef>
              <c:f>Sheet1!$B$2:$B$11</c:f>
              <c:numCache>
                <c:formatCode>General</c:formatCode>
                <c:ptCount val="10"/>
                <c:pt idx="0">
                  <c:v>51.6</c:v>
                </c:pt>
                <c:pt idx="1">
                  <c:v>54.8</c:v>
                </c:pt>
                <c:pt idx="2">
                  <c:v>61.3</c:v>
                </c:pt>
                <c:pt idx="3">
                  <c:v>41.9</c:v>
                </c:pt>
                <c:pt idx="4">
                  <c:v>45.2</c:v>
                </c:pt>
                <c:pt idx="5">
                  <c:v>45.2</c:v>
                </c:pt>
                <c:pt idx="6">
                  <c:v>16.100000000000001</c:v>
                </c:pt>
                <c:pt idx="7">
                  <c:v>83.9</c:v>
                </c:pt>
                <c:pt idx="8">
                  <c:v>25.8</c:v>
                </c:pt>
                <c:pt idx="9">
                  <c:v>16.100000000000001</c:v>
                </c:pt>
              </c:numCache>
            </c:numRef>
          </c:val>
          <c:extLst>
            <c:ext xmlns:c16="http://schemas.microsoft.com/office/drawing/2014/chart" uri="{C3380CC4-5D6E-409C-BE32-E72D297353CC}">
              <c16:uniqueId val="{0000000A-78C5-4A54-A50E-1099DA12EB37}"/>
            </c:ext>
          </c:extLst>
        </c:ser>
        <c:dLbls>
          <c:showLegendKey val="0"/>
          <c:showVal val="0"/>
          <c:showCatName val="0"/>
          <c:showSerName val="0"/>
          <c:showPercent val="0"/>
          <c:showBubbleSize val="0"/>
        </c:dLbls>
        <c:gapWidth val="75"/>
        <c:axId val="52743552"/>
        <c:axId val="52749440"/>
      </c:barChart>
      <c:catAx>
        <c:axId val="52743552"/>
        <c:scaling>
          <c:orientation val="minMax"/>
        </c:scaling>
        <c:delete val="0"/>
        <c:axPos val="b"/>
        <c:numFmt formatCode="General" sourceLinked="0"/>
        <c:majorTickMark val="none"/>
        <c:minorTickMark val="none"/>
        <c:tickLblPos val="nextTo"/>
        <c:txPr>
          <a:bodyPr/>
          <a:lstStyle/>
          <a:p>
            <a:pPr>
              <a:defRPr sz="1000" b="0" i="0" u="none" strike="noStrike">
                <a:solidFill>
                  <a:srgbClr val="000000">
                    <a:alpha val="100000"/>
                  </a:srgbClr>
                </a:solidFill>
                <a:latin typeface="Calibri"/>
              </a:defRPr>
            </a:pPr>
            <a:endParaRPr lang="en-US"/>
          </a:p>
        </c:txPr>
        <c:crossAx val="52749440"/>
        <c:crosses val="autoZero"/>
        <c:auto val="0"/>
        <c:lblAlgn val="ctr"/>
        <c:lblOffset val="100"/>
        <c:noMultiLvlLbl val="0"/>
      </c:catAx>
      <c:valAx>
        <c:axId val="52749440"/>
        <c:scaling>
          <c:orientation val="minMax"/>
        </c:scaling>
        <c:delete val="0"/>
        <c:axPos val="l"/>
        <c:numFmt formatCode="General" sourceLinked="1"/>
        <c:majorTickMark val="none"/>
        <c:minorTickMark val="none"/>
        <c:tickLblPos val="nextTo"/>
        <c:txPr>
          <a:bodyPr/>
          <a:lstStyle/>
          <a:p>
            <a:pPr>
              <a:defRPr sz="1000" b="0" i="0" u="none" strike="noStrike">
                <a:solidFill>
                  <a:srgbClr val="000000">
                    <a:alpha val="100000"/>
                  </a:srgbClr>
                </a:solidFill>
                <a:latin typeface="Calibri"/>
              </a:defRPr>
            </a:pPr>
            <a:endParaRPr lang="en-US"/>
          </a:p>
        </c:txPr>
        <c:crossAx val="52743552"/>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EE365E-8A78-466B-ACF3-8065AF63298D}" type="datetimeFigureOut">
              <a:rPr lang="en-US" smtClean="0"/>
              <a:t>8/16/2017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94D408-F7C3-43C6-9E12-CBD333D67CD8}" type="slidenum">
              <a:rPr lang="en-US" smtClean="0"/>
              <a:t>‹#›</a:t>
            </a:fld>
            <a:endParaRPr lang="en-US"/>
          </a:p>
        </p:txBody>
      </p:sp>
    </p:spTree>
    <p:extLst>
      <p:ext uri="{BB962C8B-B14F-4D97-AF65-F5344CB8AC3E}">
        <p14:creationId xmlns:p14="http://schemas.microsoft.com/office/powerpoint/2010/main" val="2915108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94D408-F7C3-43C6-9E12-CBD333D67CD8}" type="slidenum">
              <a:rPr lang="en-US" smtClean="0"/>
              <a:t>1</a:t>
            </a:fld>
            <a:endParaRPr lang="en-US"/>
          </a:p>
        </p:txBody>
      </p:sp>
    </p:spTree>
    <p:extLst>
      <p:ext uri="{BB962C8B-B14F-4D97-AF65-F5344CB8AC3E}">
        <p14:creationId xmlns:p14="http://schemas.microsoft.com/office/powerpoint/2010/main" val="10477464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D94D408-F7C3-43C6-9E12-CBD333D67CD8}" type="slidenum">
              <a:rPr lang="en-US" smtClean="0"/>
              <a:t>2</a:t>
            </a:fld>
            <a:endParaRPr lang="en-US"/>
          </a:p>
        </p:txBody>
      </p:sp>
    </p:spTree>
    <p:extLst>
      <p:ext uri="{BB962C8B-B14F-4D97-AF65-F5344CB8AC3E}">
        <p14:creationId xmlns:p14="http://schemas.microsoft.com/office/powerpoint/2010/main" val="558004203"/>
      </p:ext>
    </p:extLst>
  </p:cSld>
  <p:clrMapOvr>
    <a:masterClrMapping/>
  </p:clrMapOvr>
</p:notes>
</file>

<file path=ppt/slideLayouts/_rels/slideLayout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362200"/>
            <a:ext cx="7772400" cy="1470025"/>
          </a:xfrm>
          <a:prstGeom prst="rect">
            <a:avLst/>
          </a:prstGeom>
        </p:spPr>
        <p:txBody>
          <a:bodyPr/>
          <a:lstStyle>
            <a:lvl1pPr>
              <a:defRPr>
                <a:solidFill>
                  <a:srgbClr val="002060"/>
                </a:solidFill>
                <a:latin typeface="+mn-lt"/>
              </a:defRPr>
            </a:lvl1pPr>
          </a:lstStyle>
          <a:p>
            <a:r>
              <a:rPr lang="en-US" dirty="0"/>
              <a:t>Click to add title</a:t>
            </a:r>
          </a:p>
        </p:txBody>
      </p:sp>
      <p:sp>
        <p:nvSpPr>
          <p:cNvPr id="3" name="Subtitle 2"/>
          <p:cNvSpPr>
            <a:spLocks noGrp="1"/>
          </p:cNvSpPr>
          <p:nvPr>
            <p:ph type="subTitle" idx="1" hasCustomPrompt="1"/>
          </p:nvPr>
        </p:nvSpPr>
        <p:spPr>
          <a:xfrm>
            <a:off x="1371600" y="3886200"/>
            <a:ext cx="6400800" cy="1752600"/>
          </a:xfrm>
          <a:prstGeom prst="rect">
            <a:avLst/>
          </a:prstGeom>
        </p:spPr>
        <p:txBody>
          <a:bodyPr/>
          <a:lstStyle>
            <a:lvl1pPr marL="0" indent="0" algn="ctr">
              <a:buNone/>
              <a:defRPr>
                <a:solidFill>
                  <a:schemeClr val="tx1">
                    <a:tint val="75000"/>
                  </a:schemeClr>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add subtitle</a:t>
            </a:r>
          </a:p>
        </p:txBody>
      </p:sp>
      <p:cxnSp>
        <p:nvCxnSpPr>
          <p:cNvPr id="10" name="Straight Connector 9"/>
          <p:cNvCxnSpPr/>
          <p:nvPr userDrawn="1"/>
        </p:nvCxnSpPr>
        <p:spPr>
          <a:xfrm>
            <a:off x="0" y="1219200"/>
            <a:ext cx="9144000"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6"/>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304800" y="152400"/>
            <a:ext cx="3114820" cy="105156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2" name="Title Placeholder 1"/>
          <p:cNvSpPr txBox="1">
            <a:spLocks/>
          </p:cNvSpPr>
          <p:nvPr userDrawn="1"/>
        </p:nvSpPr>
        <p:spPr>
          <a:xfrm>
            <a:off x="4360862" y="76200"/>
            <a:ext cx="4325938" cy="1173162"/>
          </a:xfrm>
          <a:prstGeom prst="rect">
            <a:avLst/>
          </a:prstGeom>
        </p:spPr>
        <p:txBody>
          <a:bodyPr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fontAlgn="auto">
              <a:spcAft>
                <a:spcPts val="0"/>
              </a:spcAft>
              <a:defRPr/>
            </a:pPr>
            <a:r>
              <a:rPr lang="en-US" sz="1600" b="1" dirty="0">
                <a:solidFill>
                  <a:schemeClr val="tx2">
                    <a:lumMod val="75000"/>
                  </a:schemeClr>
                </a:solidFill>
                <a:latin typeface="+mn-lt"/>
                <a:ea typeface="Times New Roman" charset="0"/>
                <a:cs typeface="Times New Roman" charset="0"/>
              </a:rPr>
              <a:t>GHCC Stakeholder and Advisory Meeting</a:t>
            </a:r>
          </a:p>
          <a:p>
            <a:pPr algn="r" fontAlgn="auto">
              <a:spcAft>
                <a:spcPts val="0"/>
              </a:spcAft>
              <a:defRPr/>
            </a:pPr>
            <a:r>
              <a:rPr lang="en-US" sz="1600" dirty="0">
                <a:solidFill>
                  <a:schemeClr val="tx2">
                    <a:lumMod val="75000"/>
                  </a:schemeClr>
                </a:solidFill>
                <a:latin typeface="+mn-lt"/>
                <a:ea typeface="Times New Roman" charset="0"/>
                <a:cs typeface="Times New Roman" charset="0"/>
              </a:rPr>
              <a:t>Bill &amp; Melinda Gates Foundation</a:t>
            </a:r>
            <a:br>
              <a:rPr lang="en-US" sz="1600" dirty="0">
                <a:solidFill>
                  <a:schemeClr val="tx2">
                    <a:lumMod val="75000"/>
                  </a:schemeClr>
                </a:solidFill>
                <a:latin typeface="+mn-lt"/>
                <a:ea typeface="Times New Roman" charset="0"/>
                <a:cs typeface="Times New Roman" charset="0"/>
              </a:rPr>
            </a:br>
            <a:r>
              <a:rPr lang="en-US" sz="1600" dirty="0">
                <a:solidFill>
                  <a:schemeClr val="tx2">
                    <a:lumMod val="75000"/>
                  </a:schemeClr>
                </a:solidFill>
                <a:latin typeface="+mn-lt"/>
                <a:ea typeface="Times New Roman" charset="0"/>
                <a:cs typeface="Times New Roman" charset="0"/>
              </a:rPr>
              <a:t>Seattle, WA USA</a:t>
            </a:r>
          </a:p>
          <a:p>
            <a:pPr algn="r" fontAlgn="auto">
              <a:spcAft>
                <a:spcPts val="0"/>
              </a:spcAft>
              <a:defRPr/>
            </a:pPr>
            <a:r>
              <a:rPr lang="en-US" sz="1600" dirty="0">
                <a:solidFill>
                  <a:schemeClr val="tx2">
                    <a:lumMod val="75000"/>
                  </a:schemeClr>
                </a:solidFill>
                <a:latin typeface="+mn-lt"/>
                <a:ea typeface="Times New Roman" charset="0"/>
                <a:cs typeface="Times New Roman" charset="0"/>
              </a:rPr>
              <a:t>8-11 November 2016</a:t>
            </a:r>
          </a:p>
        </p:txBody>
      </p:sp>
      <p:pic>
        <p:nvPicPr>
          <p:cNvPr id="19" name="Picture 7" descr="Macintosh HD:Users:jennifer_grasso:Dropbox:Global Health Cost Consortium:GHCC Communications:Logos:UW DGH Logo.jp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981200" y="6400979"/>
            <a:ext cx="790882" cy="3712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1" name="Picture 8" descr="Macintosh HD:Users:jennifer_grasso:Dropbox:Global Health Cost Consortium:GHCC Communications:Logos:Avenir Health.pn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2895600" y="6400979"/>
            <a:ext cx="926094" cy="3712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2" name="Picture 9" descr="Macintosh HD:Users:jennifer_grasso:Dropbox:Global Health Cost Consortium:GHCC Communications:Logos:UCSF logo.png"/>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l="14304" r="16118"/>
          <a:stretch>
            <a:fillRect/>
          </a:stretch>
        </p:blipFill>
        <p:spPr bwMode="auto">
          <a:xfrm>
            <a:off x="3942075" y="6410504"/>
            <a:ext cx="553725" cy="3712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3" name="Picture 10" descr="Macintosh HD:Users:jennifer_grasso:Dropbox:Global Health Cost Consortium:GHCC Communications:Logos:lshtm_logo-web-size.jpg"/>
          <p:cNvPicPr>
            <a:picLocks noChangeAspect="1" noChangeArrowheads="1"/>
          </p:cNvPicPr>
          <p:nvPr userDrawn="1"/>
        </p:nvPicPr>
        <p:blipFill>
          <a:blip r:embed="rId6">
            <a:extLst>
              <a:ext uri="{28A0092B-C50C-407E-A947-70E740481C1C}">
                <a14:useLocalDpi xmlns:a14="http://schemas.microsoft.com/office/drawing/2010/main" val="0"/>
              </a:ext>
            </a:extLst>
          </a:blip>
          <a:srcRect/>
          <a:stretch>
            <a:fillRect/>
          </a:stretch>
        </p:blipFill>
        <p:spPr bwMode="auto">
          <a:xfrm>
            <a:off x="4651512" y="6400979"/>
            <a:ext cx="758688" cy="3712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4" name="Picture 11" descr="Macintosh HD:Users:jennifer_grasso:Dropbox:Global Health Cost Consortium:GHCC Communications:Logos:firma.gif"/>
          <p:cNvPicPr>
            <a:picLocks noChangeAspect="1" noChangeArrowheads="1"/>
          </p:cNvPicPr>
          <p:nvPr userDrawn="1"/>
        </p:nvPicPr>
        <p:blipFill>
          <a:blip r:embed="rId7" cstate="print">
            <a:extLst>
              <a:ext uri="{28A0092B-C50C-407E-A947-70E740481C1C}">
                <a14:useLocalDpi xmlns:a14="http://schemas.microsoft.com/office/drawing/2010/main" val="0"/>
              </a:ext>
            </a:extLst>
          </a:blip>
          <a:srcRect/>
          <a:stretch>
            <a:fillRect/>
          </a:stretch>
        </p:blipFill>
        <p:spPr bwMode="auto">
          <a:xfrm>
            <a:off x="5572386" y="6400979"/>
            <a:ext cx="1057014" cy="37129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25" name="Picture 12"/>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6705600" y="6405562"/>
            <a:ext cx="371296" cy="3702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26" name="Straight Connector 25"/>
          <p:cNvCxnSpPr/>
          <p:nvPr userDrawn="1"/>
        </p:nvCxnSpPr>
        <p:spPr>
          <a:xfrm>
            <a:off x="0" y="6248400"/>
            <a:ext cx="9144000"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85256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31180" y="265907"/>
            <a:ext cx="8255620" cy="953293"/>
          </a:xfrm>
          <a:prstGeom prst="rect">
            <a:avLst/>
          </a:prstGeom>
        </p:spPr>
        <p:txBody>
          <a:bodyPr/>
          <a:lstStyle>
            <a:lvl1pPr algn="l">
              <a:defRPr>
                <a:solidFill>
                  <a:srgbClr val="002060"/>
                </a:solidFill>
                <a:latin typeface="+mn-lt"/>
              </a:defRPr>
            </a:lvl1pPr>
          </a:lstStyle>
          <a:p>
            <a:r>
              <a:rPr lang="en-US" dirty="0"/>
              <a:t>Click to edit title</a:t>
            </a:r>
          </a:p>
        </p:txBody>
      </p:sp>
      <p:sp>
        <p:nvSpPr>
          <p:cNvPr id="3" name="Content Placeholder 2"/>
          <p:cNvSpPr>
            <a:spLocks noGrp="1"/>
          </p:cNvSpPr>
          <p:nvPr>
            <p:ph idx="1" hasCustomPrompt="1"/>
          </p:nvPr>
        </p:nvSpPr>
        <p:spPr>
          <a:xfrm>
            <a:off x="457200" y="1905001"/>
            <a:ext cx="8229600" cy="3962400"/>
          </a:xfrm>
          <a:prstGeom prst="rect">
            <a:avLst/>
          </a:prstGeom>
        </p:spPr>
        <p:txBody>
          <a:bodyPr/>
          <a:lstStyle>
            <a:lvl1pPr>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6" name="Picture 6"/>
          <p:cNvPicPr>
            <a:picLocks noChangeAspect="1"/>
          </p:cNvPicPr>
          <p:nvPr userDrawn="1"/>
        </p:nvPicPr>
        <p:blipFill rotWithShape="1">
          <a:blip r:embed="rId2" cstate="print">
            <a:alphaModFix/>
            <a:extLst>
              <a:ext uri="{28A0092B-C50C-407E-A947-70E740481C1C}">
                <a14:useLocalDpi xmlns:a14="http://schemas.microsoft.com/office/drawing/2010/main" val="0"/>
              </a:ext>
            </a:extLst>
          </a:blip>
          <a:srcRect l="1960" r="29413"/>
          <a:stretch/>
        </p:blipFill>
        <p:spPr bwMode="auto">
          <a:xfrm>
            <a:off x="7467600" y="6107070"/>
            <a:ext cx="1371600" cy="67473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7" name="Straight Connector 6"/>
          <p:cNvCxnSpPr/>
          <p:nvPr userDrawn="1"/>
        </p:nvCxnSpPr>
        <p:spPr>
          <a:xfrm>
            <a:off x="0" y="1219200"/>
            <a:ext cx="9144000" cy="0"/>
          </a:xfrm>
          <a:prstGeom prst="line">
            <a:avLst/>
          </a:prstGeom>
          <a:ln w="12700">
            <a:solidFill>
              <a:schemeClr val="accent6">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062036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F0DA8BB-0D18-469F-8022-DD923457DE3A}" type="datetimeFigureOut">
              <a:rPr lang="nl-BE"/>
              <a:t>16/08/2017</a:t>
            </a:fld>
            <a:endParaRPr lang="nl-BE"/>
          </a:p>
        </p:txBody>
      </p:sp>
      <p:sp>
        <p:nvSpPr>
          <p:cNvPr id="3" name="Footer Placeholder 2"/>
          <p:cNvSpPr>
            <a:spLocks noGrp="1"/>
          </p:cNvSpPr>
          <p:nvPr>
            <p:ph type="ftr" sz="quarter" idx="11"/>
          </p:nvPr>
        </p:nvSpPr>
        <p:spPr/>
        <p:txBody>
          <a:bodyPr/>
          <a:lstStyle/>
          <a:p>
            <a:endParaRPr lang="nl-BE"/>
          </a:p>
        </p:txBody>
      </p:sp>
      <p:sp>
        <p:nvSpPr>
          <p:cNvPr id="4" name="Slide Number Placeholder 3"/>
          <p:cNvSpPr>
            <a:spLocks noGrp="1"/>
          </p:cNvSpPr>
          <p:nvPr>
            <p:ph type="sldNum" sz="quarter" idx="12"/>
          </p:nvPr>
        </p:nvSpPr>
        <p:spPr/>
        <p:txBody>
          <a:bodyPr/>
          <a:lstStyle/>
          <a:p>
            <a:fld id="{B5274F97-0F13-42E5-9A1D-07478243785D}" type="slidenum">
              <a:rPr lang="nl-BE"/>
              <a:t>‹#›</a:t>
            </a:fld>
            <a:endParaRPr lang="nl-BE"/>
          </a:p>
        </p:txBody>
      </p:sp>
    </p:spTree>
    <p:extLst>
      <p:ext uri="{BB962C8B-B14F-4D97-AF65-F5344CB8AC3E}">
        <p14:creationId xmlns:p14="http://schemas.microsoft.com/office/powerpoint/2010/main" val="41019162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8229600" y="6356350"/>
            <a:ext cx="457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5CFD4A-D6EE-4E99-9A4F-609AB0C64C8E}" type="slidenum">
              <a:rPr lang="en-US" smtClean="0"/>
              <a:t>‹#›</a:t>
            </a:fld>
            <a:endParaRPr lang="en-US"/>
          </a:p>
        </p:txBody>
      </p:sp>
    </p:spTree>
    <p:extLst>
      <p:ext uri="{BB962C8B-B14F-4D97-AF65-F5344CB8AC3E}">
        <p14:creationId xmlns:p14="http://schemas.microsoft.com/office/powerpoint/2010/main" val="29164423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1752600"/>
            <a:ext cx="7772400" cy="1889125"/>
          </a:xfrm>
        </p:spPr>
        <p:txBody>
          <a:bodyPr/>
          <a:lstStyle/>
          <a:p>
            <a:br>
              <a:rPr lang="en-US" dirty="0"/>
            </a:br>
            <a:r>
              <a:rPr lang="en-US" dirty="0"/>
              <a:t>Setting Standards for Global Health Costing</a:t>
            </a:r>
          </a:p>
        </p:txBody>
      </p:sp>
      <p:sp>
        <p:nvSpPr>
          <p:cNvPr id="3" name="Subtitle 2"/>
          <p:cNvSpPr>
            <a:spLocks noGrp="1"/>
          </p:cNvSpPr>
          <p:nvPr>
            <p:ph type="subTitle" idx="1"/>
          </p:nvPr>
        </p:nvSpPr>
        <p:spPr>
          <a:xfrm>
            <a:off x="685800" y="3886200"/>
            <a:ext cx="7696200" cy="1981200"/>
          </a:xfrm>
        </p:spPr>
        <p:txBody>
          <a:bodyPr>
            <a:normAutofit/>
          </a:bodyPr>
          <a:lstStyle/>
          <a:p>
            <a:r>
              <a:rPr lang="en-US" sz="2800" dirty="0"/>
              <a:t>Anna </a:t>
            </a:r>
            <a:r>
              <a:rPr lang="en-US" sz="2800" dirty="0" err="1"/>
              <a:t>Vassall</a:t>
            </a:r>
            <a:r>
              <a:rPr lang="en-US" sz="2800" dirty="0"/>
              <a:t>, LSHTM, </a:t>
            </a:r>
          </a:p>
          <a:p>
            <a:r>
              <a:rPr lang="en-US" sz="2800" dirty="0"/>
              <a:t>on behalf the GHCC consortium </a:t>
            </a:r>
          </a:p>
        </p:txBody>
      </p:sp>
    </p:spTree>
    <p:extLst>
      <p:ext uri="{BB962C8B-B14F-4D97-AF65-F5344CB8AC3E}">
        <p14:creationId xmlns:p14="http://schemas.microsoft.com/office/powerpoint/2010/main" val="22004679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want to achieve?</a:t>
            </a:r>
          </a:p>
        </p:txBody>
      </p:sp>
      <p:sp>
        <p:nvSpPr>
          <p:cNvPr id="3" name="Content Placeholder 2"/>
          <p:cNvSpPr>
            <a:spLocks noGrp="1"/>
          </p:cNvSpPr>
          <p:nvPr>
            <p:ph idx="1"/>
          </p:nvPr>
        </p:nvSpPr>
        <p:spPr>
          <a:xfrm>
            <a:off x="422312" y="1412776"/>
            <a:ext cx="8229600" cy="3962400"/>
          </a:xfrm>
        </p:spPr>
        <p:txBody>
          <a:bodyPr/>
          <a:lstStyle/>
          <a:p>
            <a:pPr marL="0" indent="0">
              <a:buNone/>
            </a:pPr>
            <a:r>
              <a:rPr lang="en-GB" u="sng" dirty="0"/>
              <a:t>What is a ‘good enough’ standard in costing?</a:t>
            </a:r>
          </a:p>
          <a:p>
            <a:pPr marL="0" indent="0">
              <a:buNone/>
            </a:pPr>
            <a:r>
              <a:rPr lang="en-GB" dirty="0"/>
              <a:t>Costing is a process of estimation </a:t>
            </a:r>
          </a:p>
          <a:p>
            <a:pPr marL="0" indent="0">
              <a:buNone/>
            </a:pPr>
            <a:r>
              <a:rPr lang="en-GB" dirty="0"/>
              <a:t>Example characteristics of a good estimate:</a:t>
            </a:r>
          </a:p>
          <a:p>
            <a:r>
              <a:rPr lang="en-GB" dirty="0"/>
              <a:t>Precision</a:t>
            </a:r>
          </a:p>
          <a:p>
            <a:r>
              <a:rPr lang="en-GB" dirty="0"/>
              <a:t>Accuracy</a:t>
            </a:r>
          </a:p>
          <a:p>
            <a:pPr marL="0" indent="0">
              <a:buNone/>
            </a:pPr>
            <a:r>
              <a:rPr lang="en-GB" i="1" dirty="0"/>
              <a:t>But how accurate and precise is good enough?</a:t>
            </a:r>
          </a:p>
          <a:p>
            <a:pPr marL="0" indent="0">
              <a:buNone/>
            </a:pPr>
            <a:r>
              <a:rPr lang="en-GB" dirty="0"/>
              <a:t>Cost of getting it right compared to the cost of getting it wrong</a:t>
            </a:r>
          </a:p>
          <a:p>
            <a:pPr marL="0" indent="0">
              <a:buNone/>
            </a:pPr>
            <a:endParaRPr lang="en-GB" dirty="0"/>
          </a:p>
        </p:txBody>
      </p:sp>
    </p:spTree>
    <p:extLst>
      <p:ext uri="{BB962C8B-B14F-4D97-AF65-F5344CB8AC3E}">
        <p14:creationId xmlns:p14="http://schemas.microsoft.com/office/powerpoint/2010/main" val="459837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‘desirable’ characteristics</a:t>
            </a:r>
          </a:p>
        </p:txBody>
      </p:sp>
      <p:sp>
        <p:nvSpPr>
          <p:cNvPr id="3" name="Content Placeholder 2"/>
          <p:cNvSpPr>
            <a:spLocks noGrp="1"/>
          </p:cNvSpPr>
          <p:nvPr>
            <p:ph idx="1"/>
          </p:nvPr>
        </p:nvSpPr>
        <p:spPr>
          <a:xfrm>
            <a:off x="457200" y="1556792"/>
            <a:ext cx="8229600" cy="3962400"/>
          </a:xfrm>
        </p:spPr>
        <p:txBody>
          <a:bodyPr/>
          <a:lstStyle/>
          <a:p>
            <a:pPr marL="0" indent="0">
              <a:buNone/>
            </a:pPr>
            <a:r>
              <a:rPr lang="en-GB" dirty="0"/>
              <a:t>Generalisability</a:t>
            </a:r>
          </a:p>
          <a:p>
            <a:r>
              <a:rPr lang="en-GB" dirty="0"/>
              <a:t>Can we apply the cost to other settings?</a:t>
            </a:r>
          </a:p>
          <a:p>
            <a:r>
              <a:rPr lang="en-GB" i="1" dirty="0"/>
              <a:t>More important to be relevant to context?</a:t>
            </a:r>
          </a:p>
          <a:p>
            <a:pPr marL="0" indent="0">
              <a:buNone/>
            </a:pPr>
            <a:r>
              <a:rPr lang="en-GB" dirty="0"/>
              <a:t>Comparability and standardisation</a:t>
            </a:r>
          </a:p>
          <a:p>
            <a:r>
              <a:rPr lang="en-GB" dirty="0"/>
              <a:t>Are cost estimates comparable with on another?</a:t>
            </a:r>
          </a:p>
          <a:p>
            <a:r>
              <a:rPr lang="en-GB" i="1" dirty="0"/>
              <a:t>Innovation?</a:t>
            </a:r>
          </a:p>
          <a:p>
            <a:pPr marL="0" indent="0">
              <a:buNone/>
            </a:pPr>
            <a:r>
              <a:rPr lang="en-GB" dirty="0" err="1"/>
              <a:t>Reliablilty</a:t>
            </a:r>
            <a:endParaRPr lang="en-GB" dirty="0"/>
          </a:p>
          <a:p>
            <a:pPr marL="0" indent="0">
              <a:buNone/>
            </a:pPr>
            <a:endParaRPr lang="en-GB" i="1" dirty="0"/>
          </a:p>
          <a:p>
            <a:pPr marL="0" indent="0">
              <a:buNone/>
            </a:pPr>
            <a:endParaRPr lang="en-GB" i="1" dirty="0"/>
          </a:p>
          <a:p>
            <a:pPr marL="0" indent="0">
              <a:buNone/>
            </a:pPr>
            <a:endParaRPr lang="en-GB" i="1" dirty="0"/>
          </a:p>
          <a:p>
            <a:pPr marL="0" indent="0">
              <a:buNone/>
            </a:pPr>
            <a:endParaRPr lang="en-GB" dirty="0"/>
          </a:p>
        </p:txBody>
      </p:sp>
    </p:spTree>
    <p:extLst>
      <p:ext uri="{BB962C8B-B14F-4D97-AF65-F5344CB8AC3E}">
        <p14:creationId xmlns:p14="http://schemas.microsoft.com/office/powerpoint/2010/main" val="41479776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Our aim</a:t>
            </a:r>
          </a:p>
        </p:txBody>
      </p:sp>
      <p:sp>
        <p:nvSpPr>
          <p:cNvPr id="3" name="Content Placeholder 2"/>
          <p:cNvSpPr>
            <a:spLocks noGrp="1"/>
          </p:cNvSpPr>
          <p:nvPr>
            <p:ph idx="1"/>
          </p:nvPr>
        </p:nvSpPr>
        <p:spPr>
          <a:xfrm>
            <a:off x="457200" y="1412776"/>
            <a:ext cx="8229600" cy="3962400"/>
          </a:xfrm>
        </p:spPr>
        <p:txBody>
          <a:bodyPr/>
          <a:lstStyle/>
          <a:p>
            <a:pPr marL="0" indent="0">
              <a:buNone/>
            </a:pPr>
            <a:r>
              <a:rPr lang="en-GB" dirty="0"/>
              <a:t>To improve the relevance, use and quality of cost estimates by:</a:t>
            </a:r>
          </a:p>
          <a:p>
            <a:pPr marL="0" indent="0">
              <a:buNone/>
            </a:pPr>
            <a:r>
              <a:rPr lang="en-GB" dirty="0"/>
              <a:t>Ensuring that the process of cost estimation is transparent, so that those using the data can apply estimates widely and appropriately</a:t>
            </a:r>
          </a:p>
          <a:p>
            <a:pPr marL="0" indent="0">
              <a:buNone/>
            </a:pPr>
            <a:r>
              <a:rPr lang="en-GB" dirty="0"/>
              <a:t>Framework for producers of cost data to consider how their methodological choices influence the quality and relevance of their estimates, and present data in way that maximises the extent of use</a:t>
            </a:r>
          </a:p>
        </p:txBody>
      </p:sp>
    </p:spTree>
    <p:extLst>
      <p:ext uri="{BB962C8B-B14F-4D97-AF65-F5344CB8AC3E}">
        <p14:creationId xmlns:p14="http://schemas.microsoft.com/office/powerpoint/2010/main" val="42028772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Principles for purpose</a:t>
            </a:r>
          </a:p>
        </p:txBody>
      </p:sp>
      <p:sp>
        <p:nvSpPr>
          <p:cNvPr id="3" name="Content Placeholder 2"/>
          <p:cNvSpPr>
            <a:spLocks noGrp="1"/>
          </p:cNvSpPr>
          <p:nvPr>
            <p:ph idx="1"/>
          </p:nvPr>
        </p:nvSpPr>
        <p:spPr>
          <a:xfrm>
            <a:off x="431180" y="1700808"/>
            <a:ext cx="8229600" cy="3962400"/>
          </a:xfrm>
        </p:spPr>
        <p:txBody>
          <a:bodyPr/>
          <a:lstStyle/>
          <a:p>
            <a:r>
              <a:rPr lang="en-GB" dirty="0"/>
              <a:t>Many purposes</a:t>
            </a:r>
          </a:p>
          <a:p>
            <a:pPr lvl="1"/>
            <a:r>
              <a:rPr lang="en-GB" dirty="0"/>
              <a:t>Economic evaluation and priority setting</a:t>
            </a:r>
          </a:p>
          <a:p>
            <a:pPr lvl="1"/>
            <a:r>
              <a:rPr lang="en-GB" dirty="0"/>
              <a:t>Medium term planning</a:t>
            </a:r>
          </a:p>
          <a:p>
            <a:pPr lvl="1"/>
            <a:r>
              <a:rPr lang="en-GB" dirty="0"/>
              <a:t>Budgeting</a:t>
            </a:r>
          </a:p>
          <a:p>
            <a:pPr lvl="1"/>
            <a:r>
              <a:rPr lang="en-GB" dirty="0"/>
              <a:t>Price setting</a:t>
            </a:r>
          </a:p>
          <a:p>
            <a:pPr lvl="1"/>
            <a:r>
              <a:rPr lang="en-GB" dirty="0"/>
              <a:t>Efficiency analyses</a:t>
            </a:r>
          </a:p>
          <a:p>
            <a:r>
              <a:rPr lang="en-GB" dirty="0"/>
              <a:t>Study design and valuation methods differ</a:t>
            </a:r>
          </a:p>
          <a:p>
            <a:r>
              <a:rPr lang="en-GB" dirty="0"/>
              <a:t>Tolerance for uncertainty may differ</a:t>
            </a:r>
          </a:p>
        </p:txBody>
      </p:sp>
    </p:spTree>
    <p:extLst>
      <p:ext uri="{BB962C8B-B14F-4D97-AF65-F5344CB8AC3E}">
        <p14:creationId xmlns:p14="http://schemas.microsoft.com/office/powerpoint/2010/main" val="40121688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8953500" cy="7886700"/>
          <a:chOff x="95250" y="95250"/>
          <a:chExt cx="8953500" cy="7886700"/>
        </a:xfrm>
      </p:grpSpPr>
      <p:sp>
        <p:nvSpPr>
          <p:cNvPr id="5" name="TextBox 4"/>
          <p:cNvSpPr txBox="1"/>
          <p:nvPr/>
        </p:nvSpPr>
        <p:spPr>
          <a:xfrm>
            <a:off x="95250" y="95250"/>
            <a:ext cx="8858250" cy="571500"/>
          </a:xfrm>
          <a:prstGeom prst="rect">
            <a:avLst/>
          </a:prstGeom>
        </p:spPr>
        <p:txBody>
          <a:bodyPr lIns="91440" tIns="45720" rIns="91440" bIns="45720" rtlCol="0">
            <a:spAutoFit/>
          </a:bodyPr>
          <a:lstStyle/>
          <a:p>
            <a:pPr marL="0" marR="0" lvl="0" indent="0" algn="l" fontAlgn="base"/>
            <a:r>
              <a:rPr lang="en-US" sz="2400" b="0" i="0" u="none" strike="noStrike">
                <a:solidFill>
                  <a:srgbClr val="000000">
                    <a:alpha val="100000"/>
                  </a:srgbClr>
                </a:solidFill>
                <a:latin typeface="Calibri"/>
              </a:rPr>
              <a:t>Please indicate the areas below for which you (or your organization) use cost data? (tick all that apply)</a:t>
            </a:r>
          </a:p>
        </p:txBody>
      </p:sp>
      <p:graphicFrame>
        <p:nvGraphicFramePr>
          <p:cNvPr id="2" name="581cb044826d7"/>
          <p:cNvGraphicFramePr/>
          <p:nvPr>
            <p:extLst/>
          </p:nvPr>
        </p:nvGraphicFramePr>
        <p:xfrm>
          <a:off x="451878" y="764704"/>
          <a:ext cx="8572500" cy="38100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nvPr>
        </p:nvGraphicFramePr>
        <p:xfrm>
          <a:off x="191280" y="4004379"/>
          <a:ext cx="8858250" cy="2682240"/>
        </p:xfrm>
        <a:graphic>
          <a:graphicData uri="http://schemas.openxmlformats.org/drawingml/2006/table">
            <a:tbl>
              <a:tblPr firstRow="1" bandRow="1"/>
              <a:tblGrid>
                <a:gridCol w="2952750">
                  <a:extLst>
                    <a:ext uri="{9D8B030D-6E8A-4147-A177-3AD203B41FA5}">
                      <a16:colId xmlns:a16="http://schemas.microsoft.com/office/drawing/2014/main" val="20000"/>
                    </a:ext>
                  </a:extLst>
                </a:gridCol>
                <a:gridCol w="2952750">
                  <a:extLst>
                    <a:ext uri="{9D8B030D-6E8A-4147-A177-3AD203B41FA5}">
                      <a16:colId xmlns:a16="http://schemas.microsoft.com/office/drawing/2014/main" val="20001"/>
                    </a:ext>
                  </a:extLst>
                </a:gridCol>
                <a:gridCol w="2952750">
                  <a:extLst>
                    <a:ext uri="{9D8B030D-6E8A-4147-A177-3AD203B41FA5}">
                      <a16:colId xmlns:a16="http://schemas.microsoft.com/office/drawing/2014/main" val="20002"/>
                    </a:ext>
                  </a:extLst>
                </a:gridCol>
              </a:tblGrid>
              <a:tr h="190500">
                <a:tc>
                  <a:txBody>
                    <a:bodyPr/>
                    <a:lstStyle/>
                    <a:p>
                      <a:pPr marL="0" marR="0" lvl="0" indent="0" algn="l" fontAlgn="base"/>
                      <a:r>
                        <a:rPr lang="en-US" sz="1000" b="0" i="0" u="none" strike="noStrike">
                          <a:solidFill>
                            <a:srgbClr val="000000">
                              <a:alpha val="100000"/>
                            </a:srgbClr>
                          </a:solidFill>
                          <a:latin typeface="Calibri"/>
                        </a:rPr>
                        <a:t>Value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Percent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Count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0"/>
                  </a:ext>
                </a:extLst>
              </a:tr>
              <a:tr h="190500">
                <a:tc>
                  <a:txBody>
                    <a:bodyPr/>
                    <a:lstStyle/>
                    <a:p>
                      <a:pPr marL="0" marR="0" lvl="0" indent="0" algn="l" fontAlgn="base"/>
                      <a:r>
                        <a:rPr lang="en-US" sz="1000" b="0" i="0" u="none" strike="noStrike">
                          <a:solidFill>
                            <a:srgbClr val="000000">
                              <a:alpha val="100000"/>
                            </a:srgbClr>
                          </a:solidFill>
                          <a:latin typeface="Calibri"/>
                        </a:rPr>
                        <a:t>Budgeting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45.5%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1"/>
                  </a:ext>
                </a:extLst>
              </a:tr>
              <a:tr h="190500">
                <a:tc>
                  <a:txBody>
                    <a:bodyPr/>
                    <a:lstStyle/>
                    <a:p>
                      <a:pPr marL="0" marR="0" lvl="0" indent="0" algn="l" fontAlgn="base"/>
                      <a:r>
                        <a:rPr lang="en-US" sz="1000" b="0" i="0" u="none" strike="noStrike">
                          <a:solidFill>
                            <a:srgbClr val="000000">
                              <a:alpha val="100000"/>
                            </a:srgbClr>
                          </a:solidFill>
                          <a:latin typeface="Calibri"/>
                        </a:rPr>
                        <a:t>Medium / long-term resource needs estimates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60.6%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20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2"/>
                  </a:ext>
                </a:extLst>
              </a:tr>
              <a:tr h="190500">
                <a:tc>
                  <a:txBody>
                    <a:bodyPr/>
                    <a:lstStyle/>
                    <a:p>
                      <a:pPr marL="0" marR="0" lvl="0" indent="0" algn="l" fontAlgn="base"/>
                      <a:r>
                        <a:rPr lang="en-US" sz="1000" b="0" i="0" u="none" strike="noStrike">
                          <a:solidFill>
                            <a:srgbClr val="000000">
                              <a:alpha val="100000"/>
                            </a:srgbClr>
                          </a:solidFill>
                          <a:latin typeface="Calibri"/>
                        </a:rPr>
                        <a:t>Priority setting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63.6%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21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3"/>
                  </a:ext>
                </a:extLst>
              </a:tr>
              <a:tr h="190500">
                <a:tc>
                  <a:txBody>
                    <a:bodyPr/>
                    <a:lstStyle/>
                    <a:p>
                      <a:pPr marL="0" marR="0" lvl="0" indent="0" algn="l" fontAlgn="base"/>
                      <a:r>
                        <a:rPr lang="en-US" sz="1000" b="0" i="0" u="none" strike="noStrike">
                          <a:solidFill>
                            <a:srgbClr val="000000">
                              <a:alpha val="100000"/>
                            </a:srgbClr>
                          </a:solidFill>
                          <a:latin typeface="Calibri"/>
                        </a:rPr>
                        <a:t>Investment case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51.5%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4"/>
                  </a:ext>
                </a:extLst>
              </a:tr>
              <a:tr h="190500">
                <a:tc>
                  <a:txBody>
                    <a:bodyPr/>
                    <a:lstStyle/>
                    <a:p>
                      <a:pPr marL="0" marR="0" lvl="0" indent="0" algn="l" fontAlgn="base"/>
                      <a:r>
                        <a:rPr lang="en-US" sz="1000" b="0" i="0" u="none" strike="noStrike">
                          <a:solidFill>
                            <a:srgbClr val="000000">
                              <a:alpha val="100000"/>
                            </a:srgbClr>
                          </a:solidFill>
                          <a:latin typeface="Calibri"/>
                        </a:rPr>
                        <a:t>Sustainability planning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48.5%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5"/>
                  </a:ext>
                </a:extLst>
              </a:tr>
              <a:tr h="190500">
                <a:tc>
                  <a:txBody>
                    <a:bodyPr/>
                    <a:lstStyle/>
                    <a:p>
                      <a:pPr marL="0" marR="0" lvl="0" indent="0" algn="l" fontAlgn="base"/>
                      <a:r>
                        <a:rPr lang="en-US" sz="1000" b="0" i="0" u="none" strike="noStrike">
                          <a:solidFill>
                            <a:srgbClr val="000000">
                              <a:alpha val="100000"/>
                            </a:srgbClr>
                          </a:solidFill>
                          <a:latin typeface="Calibri"/>
                        </a:rPr>
                        <a:t>Technical efficiency analysis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63.6%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21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6"/>
                  </a:ext>
                </a:extLst>
              </a:tr>
              <a:tr h="190500">
                <a:tc>
                  <a:txBody>
                    <a:bodyPr/>
                    <a:lstStyle/>
                    <a:p>
                      <a:pPr marL="0" marR="0" lvl="0" indent="0" algn="l" fontAlgn="base"/>
                      <a:r>
                        <a:rPr lang="en-US" sz="1000" b="0" i="0" u="none" strike="noStrike">
                          <a:solidFill>
                            <a:srgbClr val="000000">
                              <a:alpha val="100000"/>
                            </a:srgbClr>
                          </a:solidFill>
                          <a:latin typeface="Calibri"/>
                        </a:rPr>
                        <a:t>Health Technology Assessment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30.3%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7"/>
                  </a:ext>
                </a:extLst>
              </a:tr>
              <a:tr h="190500">
                <a:tc>
                  <a:txBody>
                    <a:bodyPr/>
                    <a:lstStyle/>
                    <a:p>
                      <a:pPr marL="0" marR="0" lvl="0" indent="0" algn="l" fontAlgn="base"/>
                      <a:r>
                        <a:rPr lang="en-US" sz="1000" b="0" i="0" u="none" strike="noStrike">
                          <a:solidFill>
                            <a:srgbClr val="000000">
                              <a:alpha val="100000"/>
                            </a:srgbClr>
                          </a:solidFill>
                          <a:latin typeface="Calibri"/>
                        </a:rPr>
                        <a:t>Economic Evaluation (eg. cost-effectiveness analysis)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93.9%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31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8"/>
                  </a:ext>
                </a:extLst>
              </a:tr>
              <a:tr h="190500">
                <a:tc>
                  <a:txBody>
                    <a:bodyPr/>
                    <a:lstStyle/>
                    <a:p>
                      <a:pPr marL="0" marR="0" lvl="0" indent="0" algn="l" fontAlgn="base"/>
                      <a:r>
                        <a:rPr lang="en-US" sz="1000" b="0" i="0" u="none" strike="noStrike">
                          <a:solidFill>
                            <a:srgbClr val="000000">
                              <a:alpha val="100000"/>
                            </a:srgbClr>
                          </a:solidFill>
                          <a:latin typeface="Calibri"/>
                        </a:rPr>
                        <a:t>Equity and poverty analyses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27.3%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9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9"/>
                  </a:ext>
                </a:extLst>
              </a:tr>
              <a:tr h="190500">
                <a:tc>
                  <a:txBody>
                    <a:bodyPr/>
                    <a:lstStyle/>
                    <a:p>
                      <a:pPr marL="0" marR="0" lvl="0" indent="0" algn="l" fontAlgn="base"/>
                      <a:r>
                        <a:rPr lang="en-US" sz="1000" b="0" i="0" u="none" strike="noStrike">
                          <a:solidFill>
                            <a:srgbClr val="000000">
                              <a:alpha val="100000"/>
                            </a:srgbClr>
                          </a:solidFill>
                          <a:latin typeface="Calibri"/>
                        </a:rPr>
                        <a:t>Other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6.1%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dirty="0">
                          <a:solidFill>
                            <a:srgbClr val="000000">
                              <a:alpha val="100000"/>
                            </a:srgbClr>
                          </a:solidFill>
                          <a:latin typeface="Calibri"/>
                        </a:rPr>
                        <a:t>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nvGraphicFramePr>
        <p:xfrm>
          <a:off x="95250" y="7886700"/>
          <a:ext cx="8858250" cy="975360"/>
        </p:xfrm>
        <a:graphic>
          <a:graphicData uri="http://schemas.openxmlformats.org/drawingml/2006/table">
            <a:tbl>
              <a:tblPr firstRow="1" bandRow="1"/>
              <a:tblGrid>
                <a:gridCol w="4429125">
                  <a:extLst>
                    <a:ext uri="{9D8B030D-6E8A-4147-A177-3AD203B41FA5}">
                      <a16:colId xmlns:a16="http://schemas.microsoft.com/office/drawing/2014/main" val="20000"/>
                    </a:ext>
                  </a:extLst>
                </a:gridCol>
                <a:gridCol w="4429125">
                  <a:extLst>
                    <a:ext uri="{9D8B030D-6E8A-4147-A177-3AD203B41FA5}">
                      <a16:colId xmlns:a16="http://schemas.microsoft.com/office/drawing/2014/main" val="20001"/>
                    </a:ext>
                  </a:extLst>
                </a:gridCol>
              </a:tblGrid>
              <a:tr h="190500">
                <a:tc>
                  <a:txBody>
                    <a:bodyPr/>
                    <a:lstStyle/>
                    <a:p>
                      <a:pPr marL="0" marR="0" lvl="0" indent="0" algn="l" fontAlgn="base"/>
                      <a:r>
                        <a:rPr lang="en-US" sz="1000" b="0" i="0" u="none" strike="noStrike">
                          <a:solidFill>
                            <a:srgbClr val="000000">
                              <a:alpha val="100000"/>
                            </a:srgbClr>
                          </a:solidFill>
                          <a:latin typeface="Calibri"/>
                        </a:rPr>
                        <a:t>Other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Count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0"/>
                  </a:ext>
                </a:extLst>
              </a:tr>
              <a:tr h="190500">
                <a:tc>
                  <a:txBody>
                    <a:bodyPr/>
                    <a:lstStyle/>
                    <a:p>
                      <a:pPr marL="0" marR="0" lvl="0" indent="0" algn="l" fontAlgn="base"/>
                      <a:r>
                        <a:rPr lang="en-US" sz="1000" b="0" i="0" u="none" strike="noStrike">
                          <a:solidFill>
                            <a:srgbClr val="000000">
                              <a:alpha val="100000"/>
                            </a:srgbClr>
                          </a:solidFill>
                          <a:latin typeface="Calibri"/>
                        </a:rPr>
                        <a:t>HIV allocative efficiency and scenario analysis mathematical modelling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1"/>
                  </a:ext>
                </a:extLst>
              </a:tr>
              <a:tr h="190500">
                <a:tc>
                  <a:txBody>
                    <a:bodyPr/>
                    <a:lstStyle/>
                    <a:p>
                      <a:pPr marL="0" marR="0" lvl="0" indent="0" algn="l" fontAlgn="base"/>
                      <a:r>
                        <a:rPr lang="en-US" sz="1000" b="0" i="0" u="none" strike="noStrike">
                          <a:solidFill>
                            <a:srgbClr val="000000">
                              <a:alpha val="100000"/>
                            </a:srgbClr>
                          </a:solidFill>
                          <a:latin typeface="Calibri"/>
                        </a:rPr>
                        <a:t>price negotiation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2"/>
                  </a:ext>
                </a:extLst>
              </a:tr>
              <a:tr h="190500">
                <a:tc>
                  <a:txBody>
                    <a:bodyPr/>
                    <a:lstStyle/>
                    <a:p>
                      <a:pPr marL="0" marR="0" lvl="0" indent="0" algn="l" fontAlgn="base"/>
                      <a:r>
                        <a:rPr lang="en-US" sz="1000" b="0" i="0" u="none" strike="noStrike">
                          <a:solidFill>
                            <a:srgbClr val="000000">
                              <a:alpha val="100000"/>
                            </a:srgbClr>
                          </a:solidFill>
                          <a:latin typeface="Calibri"/>
                        </a:rPr>
                        <a:t>Total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227837989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8953500" cy="7886700"/>
          <a:chOff x="95250" y="95250"/>
          <a:chExt cx="8953500" cy="7886700"/>
        </a:xfrm>
      </p:grpSpPr>
      <p:sp>
        <p:nvSpPr>
          <p:cNvPr id="5" name="TextBox 4"/>
          <p:cNvSpPr txBox="1"/>
          <p:nvPr/>
        </p:nvSpPr>
        <p:spPr>
          <a:xfrm>
            <a:off x="95250" y="95250"/>
            <a:ext cx="8858250" cy="571500"/>
          </a:xfrm>
          <a:prstGeom prst="rect">
            <a:avLst/>
          </a:prstGeom>
        </p:spPr>
        <p:txBody>
          <a:bodyPr lIns="91440" tIns="45720" rIns="91440" bIns="45720" rtlCol="0">
            <a:spAutoFit/>
          </a:bodyPr>
          <a:lstStyle/>
          <a:p>
            <a:pPr marL="0" marR="0" lvl="0" indent="0" algn="l" fontAlgn="base"/>
            <a:r>
              <a:rPr lang="en-US" sz="2400" b="0" i="0" u="none" strike="noStrike">
                <a:solidFill>
                  <a:srgbClr val="000000">
                    <a:alpha val="100000"/>
                  </a:srgbClr>
                </a:solidFill>
                <a:latin typeface="Calibri"/>
              </a:rPr>
              <a:t>For what purpose(s) are you currently producing cost data? (tick all that apply)</a:t>
            </a:r>
          </a:p>
        </p:txBody>
      </p:sp>
      <p:graphicFrame>
        <p:nvGraphicFramePr>
          <p:cNvPr id="2" name="581cb04490c75"/>
          <p:cNvGraphicFramePr/>
          <p:nvPr>
            <p:extLst/>
          </p:nvPr>
        </p:nvGraphicFramePr>
        <p:xfrm>
          <a:off x="190500" y="762000"/>
          <a:ext cx="8572500" cy="3171056"/>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3" name="Table 2"/>
          <p:cNvGraphicFramePr>
            <a:graphicFrameLocks noGrp="1"/>
          </p:cNvGraphicFramePr>
          <p:nvPr>
            <p:extLst/>
          </p:nvPr>
        </p:nvGraphicFramePr>
        <p:xfrm>
          <a:off x="95250" y="3947193"/>
          <a:ext cx="8858250" cy="2682240"/>
        </p:xfrm>
        <a:graphic>
          <a:graphicData uri="http://schemas.openxmlformats.org/drawingml/2006/table">
            <a:tbl>
              <a:tblPr firstRow="1" bandRow="1"/>
              <a:tblGrid>
                <a:gridCol w="2952750">
                  <a:extLst>
                    <a:ext uri="{9D8B030D-6E8A-4147-A177-3AD203B41FA5}">
                      <a16:colId xmlns:a16="http://schemas.microsoft.com/office/drawing/2014/main" val="20000"/>
                    </a:ext>
                  </a:extLst>
                </a:gridCol>
                <a:gridCol w="2952750">
                  <a:extLst>
                    <a:ext uri="{9D8B030D-6E8A-4147-A177-3AD203B41FA5}">
                      <a16:colId xmlns:a16="http://schemas.microsoft.com/office/drawing/2014/main" val="20001"/>
                    </a:ext>
                  </a:extLst>
                </a:gridCol>
                <a:gridCol w="2952750">
                  <a:extLst>
                    <a:ext uri="{9D8B030D-6E8A-4147-A177-3AD203B41FA5}">
                      <a16:colId xmlns:a16="http://schemas.microsoft.com/office/drawing/2014/main" val="20002"/>
                    </a:ext>
                  </a:extLst>
                </a:gridCol>
              </a:tblGrid>
              <a:tr h="190500">
                <a:tc>
                  <a:txBody>
                    <a:bodyPr/>
                    <a:lstStyle/>
                    <a:p>
                      <a:pPr marL="0" marR="0" lvl="0" indent="0" algn="l" fontAlgn="base"/>
                      <a:r>
                        <a:rPr lang="en-US" sz="1000" b="0" i="0" u="none" strike="noStrike">
                          <a:solidFill>
                            <a:srgbClr val="000000">
                              <a:alpha val="100000"/>
                            </a:srgbClr>
                          </a:solidFill>
                          <a:latin typeface="Calibri"/>
                        </a:rPr>
                        <a:t>Value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dirty="0">
                          <a:solidFill>
                            <a:srgbClr val="000000">
                              <a:alpha val="100000"/>
                            </a:srgbClr>
                          </a:solidFill>
                          <a:latin typeface="Calibri"/>
                        </a:rPr>
                        <a:t>Percent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Count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0"/>
                  </a:ext>
                </a:extLst>
              </a:tr>
              <a:tr h="190500">
                <a:tc>
                  <a:txBody>
                    <a:bodyPr/>
                    <a:lstStyle/>
                    <a:p>
                      <a:pPr marL="0" marR="0" lvl="0" indent="0" algn="l" fontAlgn="base"/>
                      <a:r>
                        <a:rPr lang="en-US" sz="1000" b="0" i="0" u="none" strike="noStrike">
                          <a:solidFill>
                            <a:srgbClr val="000000">
                              <a:alpha val="100000"/>
                            </a:srgbClr>
                          </a:solidFill>
                          <a:latin typeface="Calibri"/>
                        </a:rPr>
                        <a:t>Budgeting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51.6%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1"/>
                  </a:ext>
                </a:extLst>
              </a:tr>
              <a:tr h="190500">
                <a:tc>
                  <a:txBody>
                    <a:bodyPr/>
                    <a:lstStyle/>
                    <a:p>
                      <a:pPr marL="0" marR="0" lvl="0" indent="0" algn="l" fontAlgn="base"/>
                      <a:r>
                        <a:rPr lang="en-US" sz="1000" b="0" i="0" u="none" strike="noStrike">
                          <a:solidFill>
                            <a:srgbClr val="000000">
                              <a:alpha val="100000"/>
                            </a:srgbClr>
                          </a:solidFill>
                          <a:latin typeface="Calibri"/>
                        </a:rPr>
                        <a:t>Medium / long-term resource needs estimates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54.8%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2"/>
                  </a:ext>
                </a:extLst>
              </a:tr>
              <a:tr h="190500">
                <a:tc>
                  <a:txBody>
                    <a:bodyPr/>
                    <a:lstStyle/>
                    <a:p>
                      <a:pPr marL="0" marR="0" lvl="0" indent="0" algn="l" fontAlgn="base"/>
                      <a:r>
                        <a:rPr lang="en-US" sz="1000" b="0" i="0" u="none" strike="noStrike">
                          <a:solidFill>
                            <a:srgbClr val="000000">
                              <a:alpha val="100000"/>
                            </a:srgbClr>
                          </a:solidFill>
                          <a:latin typeface="Calibri"/>
                        </a:rPr>
                        <a:t>Priority setting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61.3%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19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3"/>
                  </a:ext>
                </a:extLst>
              </a:tr>
              <a:tr h="190500">
                <a:tc>
                  <a:txBody>
                    <a:bodyPr/>
                    <a:lstStyle/>
                    <a:p>
                      <a:pPr marL="0" marR="0" lvl="0" indent="0" algn="l" fontAlgn="base"/>
                      <a:r>
                        <a:rPr lang="en-US" sz="1000" b="0" i="0" u="none" strike="noStrike">
                          <a:solidFill>
                            <a:srgbClr val="000000">
                              <a:alpha val="100000"/>
                            </a:srgbClr>
                          </a:solidFill>
                          <a:latin typeface="Calibri"/>
                        </a:rPr>
                        <a:t>Investment case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41.9%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4"/>
                  </a:ext>
                </a:extLst>
              </a:tr>
              <a:tr h="190500">
                <a:tc>
                  <a:txBody>
                    <a:bodyPr/>
                    <a:lstStyle/>
                    <a:p>
                      <a:pPr marL="0" marR="0" lvl="0" indent="0" algn="l" fontAlgn="base"/>
                      <a:r>
                        <a:rPr lang="en-US" sz="1000" b="0" i="0" u="none" strike="noStrike">
                          <a:solidFill>
                            <a:srgbClr val="000000">
                              <a:alpha val="100000"/>
                            </a:srgbClr>
                          </a:solidFill>
                          <a:latin typeface="Calibri"/>
                        </a:rPr>
                        <a:t>Sustainability planning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45.2%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5"/>
                  </a:ext>
                </a:extLst>
              </a:tr>
              <a:tr h="190500">
                <a:tc>
                  <a:txBody>
                    <a:bodyPr/>
                    <a:lstStyle/>
                    <a:p>
                      <a:pPr marL="0" marR="0" lvl="0" indent="0" algn="l" fontAlgn="base"/>
                      <a:r>
                        <a:rPr lang="en-US" sz="1000" b="0" i="0" u="none" strike="noStrike">
                          <a:solidFill>
                            <a:srgbClr val="000000">
                              <a:alpha val="100000"/>
                            </a:srgbClr>
                          </a:solidFill>
                          <a:latin typeface="Calibri"/>
                        </a:rPr>
                        <a:t>Technical efficiency analysis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45.2%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6"/>
                  </a:ext>
                </a:extLst>
              </a:tr>
              <a:tr h="190500">
                <a:tc>
                  <a:txBody>
                    <a:bodyPr/>
                    <a:lstStyle/>
                    <a:p>
                      <a:pPr marL="0" marR="0" lvl="0" indent="0" algn="l" fontAlgn="base"/>
                      <a:r>
                        <a:rPr lang="en-US" sz="1000" b="0" i="0" u="none" strike="noStrike">
                          <a:solidFill>
                            <a:srgbClr val="000000">
                              <a:alpha val="100000"/>
                            </a:srgbClr>
                          </a:solidFill>
                          <a:latin typeface="Calibri"/>
                        </a:rPr>
                        <a:t>Health Technology Assessment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16.1%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7"/>
                  </a:ext>
                </a:extLst>
              </a:tr>
              <a:tr h="190500">
                <a:tc>
                  <a:txBody>
                    <a:bodyPr/>
                    <a:lstStyle/>
                    <a:p>
                      <a:pPr marL="0" marR="0" lvl="0" indent="0" algn="l" fontAlgn="base"/>
                      <a:r>
                        <a:rPr lang="en-US" sz="1000" b="0" i="0" u="none" strike="noStrike">
                          <a:solidFill>
                            <a:srgbClr val="000000">
                              <a:alpha val="100000"/>
                            </a:srgbClr>
                          </a:solidFill>
                          <a:latin typeface="Calibri"/>
                        </a:rPr>
                        <a:t>Economic Evaluation (eg. cost-effectiveness analysis)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83.9%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26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8"/>
                  </a:ext>
                </a:extLst>
              </a:tr>
              <a:tr h="190500">
                <a:tc>
                  <a:txBody>
                    <a:bodyPr/>
                    <a:lstStyle/>
                    <a:p>
                      <a:pPr marL="0" marR="0" lvl="0" indent="0" algn="l" fontAlgn="base"/>
                      <a:r>
                        <a:rPr lang="en-US" sz="1000" b="0" i="0" u="none" strike="noStrike">
                          <a:solidFill>
                            <a:srgbClr val="000000">
                              <a:alpha val="100000"/>
                            </a:srgbClr>
                          </a:solidFill>
                          <a:latin typeface="Calibri"/>
                        </a:rPr>
                        <a:t>Equity and poverty analyses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25.8%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8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9"/>
                  </a:ext>
                </a:extLst>
              </a:tr>
              <a:tr h="190500">
                <a:tc>
                  <a:txBody>
                    <a:bodyPr/>
                    <a:lstStyle/>
                    <a:p>
                      <a:pPr marL="0" marR="0" lvl="0" indent="0" algn="l" fontAlgn="base"/>
                      <a:r>
                        <a:rPr lang="en-US" sz="1000" b="0" i="0" u="none" strike="noStrike">
                          <a:solidFill>
                            <a:srgbClr val="000000">
                              <a:alpha val="100000"/>
                            </a:srgbClr>
                          </a:solidFill>
                          <a:latin typeface="Calibri"/>
                        </a:rPr>
                        <a:t>Other (please describe)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16.1%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dirty="0">
                          <a:solidFill>
                            <a:srgbClr val="000000">
                              <a:alpha val="100000"/>
                            </a:srgbClr>
                          </a:solidFill>
                          <a:latin typeface="Calibri"/>
                        </a:rPr>
                        <a:t>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10"/>
                  </a:ext>
                </a:extLst>
              </a:tr>
            </a:tbl>
          </a:graphicData>
        </a:graphic>
      </p:graphicFrame>
      <p:graphicFrame>
        <p:nvGraphicFramePr>
          <p:cNvPr id="4" name="Table 3"/>
          <p:cNvGraphicFramePr>
            <a:graphicFrameLocks noGrp="1"/>
          </p:cNvGraphicFramePr>
          <p:nvPr/>
        </p:nvGraphicFramePr>
        <p:xfrm>
          <a:off x="95250" y="7886700"/>
          <a:ext cx="8858250" cy="1706880"/>
        </p:xfrm>
        <a:graphic>
          <a:graphicData uri="http://schemas.openxmlformats.org/drawingml/2006/table">
            <a:tbl>
              <a:tblPr firstRow="1" bandRow="1"/>
              <a:tblGrid>
                <a:gridCol w="4429125">
                  <a:extLst>
                    <a:ext uri="{9D8B030D-6E8A-4147-A177-3AD203B41FA5}">
                      <a16:colId xmlns:a16="http://schemas.microsoft.com/office/drawing/2014/main" val="20000"/>
                    </a:ext>
                  </a:extLst>
                </a:gridCol>
                <a:gridCol w="4429125">
                  <a:extLst>
                    <a:ext uri="{9D8B030D-6E8A-4147-A177-3AD203B41FA5}">
                      <a16:colId xmlns:a16="http://schemas.microsoft.com/office/drawing/2014/main" val="20001"/>
                    </a:ext>
                  </a:extLst>
                </a:gridCol>
              </a:tblGrid>
              <a:tr h="190500">
                <a:tc>
                  <a:txBody>
                    <a:bodyPr/>
                    <a:lstStyle/>
                    <a:p>
                      <a:pPr marL="0" marR="0" lvl="0" indent="0" algn="l" fontAlgn="base"/>
                      <a:r>
                        <a:rPr lang="en-US" sz="1000" b="0" i="0" u="none" strike="noStrike">
                          <a:solidFill>
                            <a:srgbClr val="000000">
                              <a:alpha val="100000"/>
                            </a:srgbClr>
                          </a:solidFill>
                          <a:latin typeface="Calibri"/>
                        </a:rPr>
                        <a:t>Other (please describe)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Count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0"/>
                  </a:ext>
                </a:extLst>
              </a:tr>
              <a:tr h="190500">
                <a:tc>
                  <a:txBody>
                    <a:bodyPr/>
                    <a:lstStyle/>
                    <a:p>
                      <a:pPr marL="0" marR="0" lvl="0" indent="0" algn="l" fontAlgn="base"/>
                      <a:r>
                        <a:rPr lang="en-US" sz="1000" b="0" i="0" u="none" strike="noStrike">
                          <a:solidFill>
                            <a:srgbClr val="000000">
                              <a:alpha val="100000"/>
                            </a:srgbClr>
                          </a:solidFill>
                          <a:latin typeface="Calibri"/>
                        </a:rPr>
                        <a:t>Insurance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1"/>
                  </a:ext>
                </a:extLst>
              </a:tr>
              <a:tr h="190500">
                <a:tc>
                  <a:txBody>
                    <a:bodyPr/>
                    <a:lstStyle/>
                    <a:p>
                      <a:pPr marL="0" marR="0" lvl="0" indent="0" algn="l" fontAlgn="base"/>
                      <a:r>
                        <a:rPr lang="en-US" sz="1000" b="0" i="0" u="none" strike="noStrike">
                          <a:solidFill>
                            <a:srgbClr val="000000">
                              <a:alpha val="100000"/>
                            </a:srgbClr>
                          </a:solidFill>
                          <a:latin typeface="Calibri"/>
                        </a:rPr>
                        <a:t>Mathematical modelling to improve HIV and TB allocative efficiency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2"/>
                  </a:ext>
                </a:extLst>
              </a:tr>
              <a:tr h="190500">
                <a:tc>
                  <a:txBody>
                    <a:bodyPr/>
                    <a:lstStyle/>
                    <a:p>
                      <a:pPr marL="0" marR="0" lvl="0" indent="0" algn="l" fontAlgn="base"/>
                      <a:r>
                        <a:rPr lang="en-US" sz="1000" b="0" i="0" u="none" strike="noStrike">
                          <a:solidFill>
                            <a:srgbClr val="000000">
                              <a:alpha val="100000"/>
                            </a:srgbClr>
                          </a:solidFill>
                          <a:latin typeface="Calibri"/>
                        </a:rPr>
                        <a:t>Performance improvement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3"/>
                  </a:ext>
                </a:extLst>
              </a:tr>
              <a:tr h="190500">
                <a:tc>
                  <a:txBody>
                    <a:bodyPr/>
                    <a:lstStyle/>
                    <a:p>
                      <a:pPr marL="0" marR="0" lvl="0" indent="0" algn="l" fontAlgn="base"/>
                      <a:r>
                        <a:rPr lang="en-US" sz="1000" b="0" i="0" u="none" strike="noStrike">
                          <a:solidFill>
                            <a:srgbClr val="000000">
                              <a:alpha val="100000"/>
                            </a:srgbClr>
                          </a:solidFill>
                          <a:latin typeface="Calibri"/>
                        </a:rPr>
                        <a:t>decision analysis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4"/>
                  </a:ext>
                </a:extLst>
              </a:tr>
              <a:tr h="190500">
                <a:tc>
                  <a:txBody>
                    <a:bodyPr/>
                    <a:lstStyle/>
                    <a:p>
                      <a:pPr marL="0" marR="0" lvl="0" indent="0" algn="l" fontAlgn="base"/>
                      <a:r>
                        <a:rPr lang="en-US" sz="1000" b="0" i="0" u="none" strike="noStrike">
                          <a:solidFill>
                            <a:srgbClr val="000000">
                              <a:alpha val="100000"/>
                            </a:srgbClr>
                          </a:solidFill>
                          <a:latin typeface="Calibri"/>
                        </a:rPr>
                        <a:t>price negotiation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5"/>
                  </a:ext>
                </a:extLst>
              </a:tr>
              <a:tr h="190500">
                <a:tc>
                  <a:txBody>
                    <a:bodyPr/>
                    <a:lstStyle/>
                    <a:p>
                      <a:pPr marL="0" marR="0" lvl="0" indent="0" algn="l" fontAlgn="base"/>
                      <a:r>
                        <a:rPr lang="en-US" sz="1000" b="0" i="0" u="none" strike="noStrike">
                          <a:solidFill>
                            <a:srgbClr val="000000">
                              <a:alpha val="100000"/>
                            </a:srgbClr>
                          </a:solidFill>
                          <a:latin typeface="Calibri"/>
                        </a:rPr>
                        <a:t>Total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6565118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 of the reference case</a:t>
            </a:r>
          </a:p>
        </p:txBody>
      </p:sp>
      <p:sp>
        <p:nvSpPr>
          <p:cNvPr id="3" name="Content Placeholder 2"/>
          <p:cNvSpPr>
            <a:spLocks noGrp="1"/>
          </p:cNvSpPr>
          <p:nvPr>
            <p:ph idx="1"/>
          </p:nvPr>
        </p:nvSpPr>
        <p:spPr/>
        <p:txBody>
          <a:bodyPr/>
          <a:lstStyle/>
          <a:p>
            <a:pPr marL="0" indent="0">
              <a:buNone/>
            </a:pPr>
            <a:r>
              <a:rPr lang="en-GB" dirty="0"/>
              <a:t>‘</a:t>
            </a:r>
            <a:r>
              <a:rPr lang="en-GB" b="1" dirty="0"/>
              <a:t>Unit costs’ </a:t>
            </a:r>
            <a:r>
              <a:rPr lang="en-GB" b="1" i="1" dirty="0"/>
              <a:t>and/or cost functions </a:t>
            </a:r>
            <a:r>
              <a:rPr lang="en-GB" dirty="0"/>
              <a:t>estimated using </a:t>
            </a:r>
            <a:r>
              <a:rPr lang="en-GB" b="1" dirty="0"/>
              <a:t>‘research’ </a:t>
            </a:r>
            <a:r>
              <a:rPr lang="en-GB" dirty="0"/>
              <a:t>approaches, but also can be used to think about strengths and weaknesses of routine cost data</a:t>
            </a:r>
          </a:p>
          <a:p>
            <a:pPr marL="0" indent="0">
              <a:buNone/>
            </a:pPr>
            <a:r>
              <a:rPr lang="en-GB" dirty="0"/>
              <a:t>Does </a:t>
            </a:r>
            <a:r>
              <a:rPr lang="en-GB" b="1" dirty="0"/>
              <a:t>not</a:t>
            </a:r>
            <a:r>
              <a:rPr lang="en-GB" dirty="0"/>
              <a:t> include guidance on </a:t>
            </a:r>
            <a:r>
              <a:rPr lang="en-GB" b="1" dirty="0"/>
              <a:t>cost analysis</a:t>
            </a:r>
            <a:r>
              <a:rPr lang="en-GB" dirty="0"/>
              <a:t>, such as estimating investment case costs</a:t>
            </a:r>
          </a:p>
          <a:p>
            <a:pPr marL="0" indent="0">
              <a:buNone/>
            </a:pPr>
            <a:r>
              <a:rPr lang="en-GB" dirty="0"/>
              <a:t>Currently, focuses on </a:t>
            </a:r>
            <a:r>
              <a:rPr lang="en-GB" b="1" dirty="0"/>
              <a:t>provision costs </a:t>
            </a:r>
            <a:r>
              <a:rPr lang="en-GB" dirty="0"/>
              <a:t>(service and above service), not </a:t>
            </a:r>
            <a:r>
              <a:rPr lang="en-GB" b="1" dirty="0"/>
              <a:t>access </a:t>
            </a:r>
            <a:r>
              <a:rPr lang="en-GB" dirty="0"/>
              <a:t>(time and transport)</a:t>
            </a:r>
            <a:endParaRPr lang="en-GB" b="1" dirty="0"/>
          </a:p>
        </p:txBody>
      </p:sp>
    </p:spTree>
    <p:extLst>
      <p:ext uri="{BB962C8B-B14F-4D97-AF65-F5344CB8AC3E}">
        <p14:creationId xmlns:p14="http://schemas.microsoft.com/office/powerpoint/2010/main" val="29958425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Terminology and definitions</a:t>
            </a:r>
          </a:p>
        </p:txBody>
      </p:sp>
      <p:sp>
        <p:nvSpPr>
          <p:cNvPr id="3" name="Content Placeholder 2"/>
          <p:cNvSpPr>
            <a:spLocks noGrp="1"/>
          </p:cNvSpPr>
          <p:nvPr>
            <p:ph idx="1"/>
          </p:nvPr>
        </p:nvSpPr>
        <p:spPr>
          <a:xfrm>
            <a:off x="412924" y="1340768"/>
            <a:ext cx="8229600" cy="3962400"/>
          </a:xfrm>
        </p:spPr>
        <p:txBody>
          <a:bodyPr/>
          <a:lstStyle/>
          <a:p>
            <a:r>
              <a:rPr lang="en-GB" dirty="0"/>
              <a:t>Intervention, episode, components and service/output units, activities and inputs</a:t>
            </a:r>
          </a:p>
          <a:p>
            <a:r>
              <a:rPr lang="en-GB" dirty="0"/>
              <a:t>An m-health intervention to reduce default amongst patients with TB</a:t>
            </a:r>
          </a:p>
          <a:p>
            <a:pPr lvl="1"/>
            <a:r>
              <a:rPr lang="en-GB" dirty="0"/>
              <a:t>Cost per person successfully treated</a:t>
            </a:r>
          </a:p>
          <a:p>
            <a:pPr lvl="1"/>
            <a:r>
              <a:rPr lang="en-GB" dirty="0"/>
              <a:t>Cost per patient receiving the intervention </a:t>
            </a:r>
          </a:p>
          <a:p>
            <a:pPr lvl="1"/>
            <a:r>
              <a:rPr lang="en-GB" dirty="0"/>
              <a:t>Cost for first line treatment</a:t>
            </a:r>
          </a:p>
          <a:p>
            <a:pPr lvl="1"/>
            <a:r>
              <a:rPr lang="en-GB" dirty="0"/>
              <a:t>Cost per person followed up with SMS’s</a:t>
            </a:r>
          </a:p>
          <a:p>
            <a:pPr lvl="1"/>
            <a:r>
              <a:rPr lang="en-GB" dirty="0"/>
              <a:t>Cost per visit</a:t>
            </a:r>
          </a:p>
        </p:txBody>
      </p:sp>
    </p:spTree>
    <p:extLst>
      <p:ext uri="{BB962C8B-B14F-4D97-AF65-F5344CB8AC3E}">
        <p14:creationId xmlns:p14="http://schemas.microsoft.com/office/powerpoint/2010/main" val="565575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challenges</a:t>
            </a:r>
          </a:p>
        </p:txBody>
      </p:sp>
      <p:sp>
        <p:nvSpPr>
          <p:cNvPr id="3" name="Content Placeholder 2"/>
          <p:cNvSpPr>
            <a:spLocks noGrp="1"/>
          </p:cNvSpPr>
          <p:nvPr>
            <p:ph idx="1"/>
          </p:nvPr>
        </p:nvSpPr>
        <p:spPr/>
        <p:txBody>
          <a:bodyPr/>
          <a:lstStyle/>
          <a:p>
            <a:r>
              <a:rPr lang="en-GB" dirty="0"/>
              <a:t>Gross or micro costing</a:t>
            </a:r>
          </a:p>
          <a:p>
            <a:r>
              <a:rPr lang="en-GB" dirty="0"/>
              <a:t>Top down or bottom up</a:t>
            </a:r>
          </a:p>
          <a:p>
            <a:r>
              <a:rPr lang="en-GB" dirty="0"/>
              <a:t>Activity based costing </a:t>
            </a:r>
          </a:p>
          <a:p>
            <a:r>
              <a:rPr lang="en-GB" dirty="0"/>
              <a:t>Indirect costs</a:t>
            </a:r>
          </a:p>
          <a:p>
            <a:r>
              <a:rPr lang="en-GB" dirty="0"/>
              <a:t>Resource use vs Service use</a:t>
            </a:r>
          </a:p>
          <a:p>
            <a:pPr marL="0" indent="0">
              <a:buNone/>
            </a:pPr>
            <a:endParaRPr lang="en-GB" b="1" dirty="0"/>
          </a:p>
          <a:p>
            <a:pPr marL="0" indent="0">
              <a:buNone/>
            </a:pPr>
            <a:r>
              <a:rPr lang="en-GB" b="1" dirty="0"/>
              <a:t>Do we just select one, where currently used differently?</a:t>
            </a:r>
          </a:p>
          <a:p>
            <a:pPr marL="0" indent="0">
              <a:buNone/>
            </a:pPr>
            <a:endParaRPr lang="en-GB" dirty="0"/>
          </a:p>
          <a:p>
            <a:endParaRPr lang="en-GB"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6153043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3" name="Content Placeholder 2"/>
          <p:cNvSpPr>
            <a:spLocks noGrp="1"/>
          </p:cNvSpPr>
          <p:nvPr>
            <p:ph idx="1"/>
          </p:nvPr>
        </p:nvSpPr>
        <p:spPr>
          <a:xfrm>
            <a:off x="539552" y="1340768"/>
            <a:ext cx="8229600" cy="3962400"/>
          </a:xfrm>
        </p:spPr>
        <p:txBody>
          <a:bodyPr/>
          <a:lstStyle/>
          <a:p>
            <a:pPr marL="0" indent="0">
              <a:buNone/>
            </a:pPr>
            <a:r>
              <a:rPr lang="en-GB" dirty="0"/>
              <a:t>How can the reference case best meet the needs of users and producers of cost data?</a:t>
            </a:r>
          </a:p>
          <a:p>
            <a:pPr marL="0" indent="0">
              <a:buNone/>
            </a:pPr>
            <a:r>
              <a:rPr lang="en-GB" dirty="0"/>
              <a:t>What would be its main benefits?</a:t>
            </a:r>
          </a:p>
          <a:p>
            <a:pPr marL="0" indent="0">
              <a:buNone/>
            </a:pPr>
            <a:r>
              <a:rPr lang="en-GB" dirty="0"/>
              <a:t>What are the main risks?</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3950270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set standards in costing?</a:t>
            </a:r>
          </a:p>
        </p:txBody>
      </p:sp>
      <p:sp>
        <p:nvSpPr>
          <p:cNvPr id="3" name="Content Placeholder 2"/>
          <p:cNvSpPr>
            <a:spLocks noGrp="1"/>
          </p:cNvSpPr>
          <p:nvPr>
            <p:ph idx="1"/>
          </p:nvPr>
        </p:nvSpPr>
        <p:spPr>
          <a:xfrm>
            <a:off x="431180" y="1240126"/>
            <a:ext cx="8229600" cy="3962400"/>
          </a:xfrm>
        </p:spPr>
        <p:txBody>
          <a:bodyPr/>
          <a:lstStyle/>
          <a:p>
            <a:r>
              <a:rPr lang="en-US" dirty="0"/>
              <a:t>Improving the nature and extent of use of cost data:</a:t>
            </a:r>
          </a:p>
          <a:p>
            <a:pPr lvl="1"/>
            <a:r>
              <a:rPr lang="en-US" dirty="0"/>
              <a:t>Systematic reviews of costs suggest a wide variety of costing methods and metrics</a:t>
            </a:r>
          </a:p>
          <a:p>
            <a:pPr lvl="1"/>
            <a:r>
              <a:rPr lang="en-US" dirty="0"/>
              <a:t>Poor quality may lead to poor decisions - but how to judge poor quality</a:t>
            </a:r>
          </a:p>
          <a:p>
            <a:r>
              <a:rPr lang="en-US" dirty="0"/>
              <a:t>Improving the production of cost data</a:t>
            </a:r>
          </a:p>
          <a:p>
            <a:pPr lvl="1"/>
            <a:r>
              <a:rPr lang="en-US" dirty="0"/>
              <a:t>Inefficiency – what is important?</a:t>
            </a:r>
          </a:p>
          <a:p>
            <a:pPr lvl="1"/>
            <a:r>
              <a:rPr lang="en-US" dirty="0"/>
              <a:t>Limited use of current guidelines</a:t>
            </a:r>
          </a:p>
          <a:p>
            <a:pPr lvl="1"/>
            <a:r>
              <a:rPr lang="en-US" dirty="0"/>
              <a:t>Limited capacity in costing</a:t>
            </a:r>
          </a:p>
        </p:txBody>
      </p:sp>
    </p:spTree>
    <p:extLst>
      <p:ext uri="{BB962C8B-B14F-4D97-AF65-F5344CB8AC3E}">
        <p14:creationId xmlns:p14="http://schemas.microsoft.com/office/powerpoint/2010/main" val="18282896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Questions</a:t>
            </a:r>
          </a:p>
        </p:txBody>
      </p:sp>
      <p:sp>
        <p:nvSpPr>
          <p:cNvPr id="3" name="Content Placeholder 2"/>
          <p:cNvSpPr>
            <a:spLocks noGrp="1"/>
          </p:cNvSpPr>
          <p:nvPr>
            <p:ph idx="1"/>
          </p:nvPr>
        </p:nvSpPr>
        <p:spPr>
          <a:xfrm>
            <a:off x="539552" y="1340768"/>
            <a:ext cx="8229600" cy="3962400"/>
          </a:xfrm>
        </p:spPr>
        <p:txBody>
          <a:bodyPr/>
          <a:lstStyle/>
          <a:p>
            <a:pPr marL="0" indent="0">
              <a:buNone/>
            </a:pPr>
            <a:r>
              <a:rPr lang="en-GB" b="1" dirty="0"/>
              <a:t>Is the current scope sufficient?</a:t>
            </a:r>
          </a:p>
          <a:p>
            <a:pPr marL="0" indent="0">
              <a:buNone/>
            </a:pPr>
            <a:r>
              <a:rPr lang="en-GB" b="1" dirty="0"/>
              <a:t>Could the form be improved?</a:t>
            </a:r>
          </a:p>
          <a:p>
            <a:pPr marL="0" indent="0">
              <a:buNone/>
            </a:pPr>
            <a:r>
              <a:rPr lang="en-GB" b="1" dirty="0"/>
              <a:t>Process for tomorrow</a:t>
            </a:r>
          </a:p>
          <a:p>
            <a:pPr marL="0" indent="0">
              <a:buNone/>
            </a:pPr>
            <a:endParaRPr lang="en-GB" dirty="0"/>
          </a:p>
        </p:txBody>
      </p:sp>
    </p:spTree>
    <p:extLst>
      <p:ext uri="{BB962C8B-B14F-4D97-AF65-F5344CB8AC3E}">
        <p14:creationId xmlns:p14="http://schemas.microsoft.com/office/powerpoint/2010/main" val="39148991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Study Design</a:t>
            </a:r>
          </a:p>
        </p:txBody>
      </p:sp>
      <p:graphicFrame>
        <p:nvGraphicFramePr>
          <p:cNvPr id="4" name="Content Placeholder 3"/>
          <p:cNvGraphicFramePr>
            <a:graphicFrameLocks noGrp="1"/>
          </p:cNvGraphicFramePr>
          <p:nvPr>
            <p:ph idx="1"/>
            <p:extLst/>
          </p:nvPr>
        </p:nvGraphicFramePr>
        <p:xfrm>
          <a:off x="274513" y="1340768"/>
          <a:ext cx="8568953" cy="5282946"/>
        </p:xfrm>
        <a:graphic>
          <a:graphicData uri="http://schemas.openxmlformats.org/drawingml/2006/table">
            <a:tbl>
              <a:tblPr>
                <a:tableStyleId>{5C22544A-7EE6-4342-B048-85BDC9FD1C3A}</a:tableStyleId>
              </a:tblPr>
              <a:tblGrid>
                <a:gridCol w="593989">
                  <a:extLst>
                    <a:ext uri="{9D8B030D-6E8A-4147-A177-3AD203B41FA5}">
                      <a16:colId xmlns:a16="http://schemas.microsoft.com/office/drawing/2014/main" val="2387843335"/>
                    </a:ext>
                  </a:extLst>
                </a:gridCol>
                <a:gridCol w="7974964">
                  <a:extLst>
                    <a:ext uri="{9D8B030D-6E8A-4147-A177-3AD203B41FA5}">
                      <a16:colId xmlns:a16="http://schemas.microsoft.com/office/drawing/2014/main" val="3466793323"/>
                    </a:ext>
                  </a:extLst>
                </a:gridCol>
              </a:tblGrid>
              <a:tr h="824317">
                <a:tc>
                  <a:txBody>
                    <a:bodyPr/>
                    <a:lstStyle/>
                    <a:p>
                      <a:pPr>
                        <a:lnSpc>
                          <a:spcPct val="107000"/>
                        </a:lnSpc>
                        <a:spcAft>
                          <a:spcPts val="0"/>
                        </a:spcAft>
                      </a:pPr>
                      <a:r>
                        <a:rPr lang="en-GB" sz="1800" dirty="0">
                          <a:effectLst/>
                        </a:rPr>
                        <a:t>1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Cost estimates should be communicated </a:t>
                      </a:r>
                      <a:r>
                        <a:rPr lang="en-GB" sz="1800" b="1" dirty="0">
                          <a:effectLst/>
                        </a:rPr>
                        <a:t>transparently</a:t>
                      </a:r>
                      <a:r>
                        <a:rPr lang="en-GB" sz="1800" dirty="0">
                          <a:effectLst/>
                        </a:rPr>
                        <a:t> to enable the decision-maker(s) to interpret and use the results. </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107132800"/>
                  </a:ext>
                </a:extLst>
              </a:tr>
              <a:tr h="1103785">
                <a:tc>
                  <a:txBody>
                    <a:bodyPr/>
                    <a:lstStyle/>
                    <a:p>
                      <a:pPr>
                        <a:lnSpc>
                          <a:spcPct val="107000"/>
                        </a:lnSpc>
                        <a:spcAft>
                          <a:spcPts val="0"/>
                        </a:spcAft>
                      </a:pPr>
                      <a:r>
                        <a:rPr lang="en-GB" sz="1800">
                          <a:effectLst/>
                        </a:rPr>
                        <a:t>2 </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type of the cost estimated should be defined in terms of </a:t>
                      </a:r>
                      <a:r>
                        <a:rPr lang="en-GB" sz="1800" b="1" dirty="0">
                          <a:effectLst/>
                        </a:rPr>
                        <a:t>economic vs financial</a:t>
                      </a:r>
                      <a:r>
                        <a:rPr lang="en-GB" sz="1800" dirty="0">
                          <a:effectLst/>
                        </a:rPr>
                        <a:t>, </a:t>
                      </a:r>
                      <a:r>
                        <a:rPr lang="en-GB" sz="1800" b="1" dirty="0">
                          <a:effectLst/>
                        </a:rPr>
                        <a:t>gross vs micro, real world vs per protocol</a:t>
                      </a:r>
                      <a:r>
                        <a:rPr lang="en-GB" sz="1800" dirty="0">
                          <a:effectLst/>
                        </a:rPr>
                        <a:t>, and </a:t>
                      </a:r>
                      <a:r>
                        <a:rPr lang="en-GB" sz="1800" b="1" dirty="0">
                          <a:effectLst/>
                        </a:rPr>
                        <a:t>incremental vs full cost</a:t>
                      </a:r>
                      <a:r>
                        <a:rPr lang="en-GB" sz="1800" dirty="0">
                          <a:effectLst/>
                        </a:rPr>
                        <a:t>, and justified relevant to purpose.</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036260979"/>
                  </a:ext>
                </a:extLst>
              </a:tr>
              <a:tr h="1103785">
                <a:tc>
                  <a:txBody>
                    <a:bodyPr/>
                    <a:lstStyle/>
                    <a:p>
                      <a:pPr>
                        <a:lnSpc>
                          <a:spcPct val="107000"/>
                        </a:lnSpc>
                        <a:spcAft>
                          <a:spcPts val="0"/>
                        </a:spcAft>
                      </a:pPr>
                      <a:r>
                        <a:rPr lang="en-GB" sz="1800">
                          <a:effectLst/>
                        </a:rPr>
                        <a:t>3</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population, intervention, perspective </a:t>
                      </a:r>
                      <a:r>
                        <a:rPr lang="en-GB" sz="1800" dirty="0">
                          <a:effectLst/>
                        </a:rPr>
                        <a:t>and </a:t>
                      </a:r>
                      <a:r>
                        <a:rPr lang="en-GB" sz="1800" b="1" dirty="0">
                          <a:effectLst/>
                        </a:rPr>
                        <a:t>scope</a:t>
                      </a:r>
                      <a:r>
                        <a:rPr lang="en-GB" sz="1800" dirty="0">
                          <a:effectLst/>
                        </a:rPr>
                        <a:t> (extent of the resource use of the intervention captured) of the cost estimation should be stated and justified relevant to purpose.</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1799418073"/>
                  </a:ext>
                </a:extLst>
              </a:tr>
              <a:tr h="1103785">
                <a:tc>
                  <a:txBody>
                    <a:bodyPr/>
                    <a:lstStyle/>
                    <a:p>
                      <a:pPr>
                        <a:lnSpc>
                          <a:spcPct val="107000"/>
                        </a:lnSpc>
                        <a:spcAft>
                          <a:spcPts val="0"/>
                        </a:spcAft>
                      </a:pPr>
                      <a:r>
                        <a:rPr lang="en-GB" sz="1800">
                          <a:effectLst/>
                        </a:rPr>
                        <a:t>4</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time horizon </a:t>
                      </a:r>
                      <a:r>
                        <a:rPr lang="en-GB" sz="1800" dirty="0">
                          <a:effectLst/>
                        </a:rPr>
                        <a:t>should be of sufficient length to capture </a:t>
                      </a:r>
                      <a:r>
                        <a:rPr lang="en-GB" sz="1800" b="1" dirty="0">
                          <a:effectLst/>
                        </a:rPr>
                        <a:t>all costs relevant to purpose</a:t>
                      </a:r>
                      <a:r>
                        <a:rPr lang="en-GB" sz="1800" dirty="0">
                          <a:effectLst/>
                        </a:rPr>
                        <a:t>, and consideration should be given to disaggregating costs into separate time periods where they vary over time.</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231996312"/>
                  </a:ext>
                </a:extLst>
              </a:tr>
              <a:tr h="544849">
                <a:tc>
                  <a:txBody>
                    <a:bodyPr/>
                    <a:lstStyle/>
                    <a:p>
                      <a:pPr>
                        <a:lnSpc>
                          <a:spcPct val="107000"/>
                        </a:lnSpc>
                        <a:spcAft>
                          <a:spcPts val="0"/>
                        </a:spcAft>
                      </a:pPr>
                      <a:r>
                        <a:rPr lang="en-GB" sz="1800">
                          <a:effectLst/>
                        </a:rPr>
                        <a:t>5</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‘units’ </a:t>
                      </a:r>
                      <a:r>
                        <a:rPr lang="en-GB" sz="1800" dirty="0">
                          <a:effectLst/>
                        </a:rPr>
                        <a:t>in the unit costs for interventions, episodes of care and service use should be </a:t>
                      </a:r>
                      <a:r>
                        <a:rPr lang="en-GB" sz="1800" b="1" dirty="0">
                          <a:effectLst/>
                        </a:rPr>
                        <a:t>relevant</a:t>
                      </a:r>
                      <a:r>
                        <a:rPr lang="en-GB" sz="1800" dirty="0">
                          <a:effectLst/>
                        </a:rPr>
                        <a:t> for the costing purpose and </a:t>
                      </a:r>
                      <a:r>
                        <a:rPr lang="en-GB" sz="1800" b="1" dirty="0">
                          <a:effectLst/>
                        </a:rPr>
                        <a:t>generalizable</a:t>
                      </a:r>
                      <a:r>
                        <a:rPr lang="en-GB" sz="1800" dirty="0">
                          <a:effectLst/>
                        </a:rPr>
                        <a:t>.</a:t>
                      </a:r>
                    </a:p>
                    <a:p>
                      <a:pPr>
                        <a:lnSpc>
                          <a:spcPct val="107000"/>
                        </a:lnSpc>
                        <a:spcAft>
                          <a:spcPts val="0"/>
                        </a:spcAft>
                      </a:pP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2707611651"/>
                  </a:ext>
                </a:extLst>
              </a:tr>
            </a:tbl>
          </a:graphicData>
        </a:graphic>
      </p:graphicFrame>
    </p:spTree>
    <p:extLst>
      <p:ext uri="{BB962C8B-B14F-4D97-AF65-F5344CB8AC3E}">
        <p14:creationId xmlns:p14="http://schemas.microsoft.com/office/powerpoint/2010/main" val="2663743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Resource use measurement</a:t>
            </a:r>
          </a:p>
        </p:txBody>
      </p:sp>
      <p:graphicFrame>
        <p:nvGraphicFramePr>
          <p:cNvPr id="4" name="Content Placeholder 3"/>
          <p:cNvGraphicFramePr>
            <a:graphicFrameLocks noGrp="1"/>
          </p:cNvGraphicFramePr>
          <p:nvPr>
            <p:ph idx="1"/>
            <p:extLst/>
          </p:nvPr>
        </p:nvGraphicFramePr>
        <p:xfrm>
          <a:off x="323528" y="1340767"/>
          <a:ext cx="8640960" cy="5432388"/>
        </p:xfrm>
        <a:graphic>
          <a:graphicData uri="http://schemas.openxmlformats.org/drawingml/2006/table">
            <a:tbl>
              <a:tblPr>
                <a:tableStyleId>{5C22544A-7EE6-4342-B048-85BDC9FD1C3A}</a:tableStyleId>
              </a:tblPr>
              <a:tblGrid>
                <a:gridCol w="598981">
                  <a:extLst>
                    <a:ext uri="{9D8B030D-6E8A-4147-A177-3AD203B41FA5}">
                      <a16:colId xmlns:a16="http://schemas.microsoft.com/office/drawing/2014/main" val="2352685664"/>
                    </a:ext>
                  </a:extLst>
                </a:gridCol>
                <a:gridCol w="8041979">
                  <a:extLst>
                    <a:ext uri="{9D8B030D-6E8A-4147-A177-3AD203B41FA5}">
                      <a16:colId xmlns:a16="http://schemas.microsoft.com/office/drawing/2014/main" val="1963667576"/>
                    </a:ext>
                  </a:extLst>
                </a:gridCol>
              </a:tblGrid>
              <a:tr h="545578">
                <a:tc>
                  <a:txBody>
                    <a:bodyPr/>
                    <a:lstStyle/>
                    <a:p>
                      <a:pPr>
                        <a:lnSpc>
                          <a:spcPct val="107000"/>
                        </a:lnSpc>
                        <a:spcAft>
                          <a:spcPts val="0"/>
                        </a:spcAft>
                      </a:pPr>
                      <a:r>
                        <a:rPr lang="en-GB" sz="1800" dirty="0">
                          <a:effectLst/>
                        </a:rPr>
                        <a:t>6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selection of the data source for </a:t>
                      </a:r>
                      <a:r>
                        <a:rPr lang="en-GB" sz="1800" b="1" dirty="0">
                          <a:effectLst/>
                        </a:rPr>
                        <a:t>estimating service</a:t>
                      </a:r>
                      <a:r>
                        <a:rPr lang="en-GB" sz="1800" dirty="0">
                          <a:effectLst/>
                        </a:rPr>
                        <a:t> use should be described, with potential biases reported in the study limitations</a:t>
                      </a:r>
                    </a:p>
                  </a:txBody>
                  <a:tcPr marL="68580" marR="68580" marT="0" marB="0"/>
                </a:tc>
                <a:extLst>
                  <a:ext uri="{0D108BD9-81ED-4DB2-BD59-A6C34878D82A}">
                    <a16:rowId xmlns:a16="http://schemas.microsoft.com/office/drawing/2014/main" val="2944620162"/>
                  </a:ext>
                </a:extLst>
              </a:tr>
              <a:tr h="678558">
                <a:tc>
                  <a:txBody>
                    <a:bodyPr/>
                    <a:lstStyle/>
                    <a:p>
                      <a:pPr>
                        <a:lnSpc>
                          <a:spcPct val="107000"/>
                        </a:lnSpc>
                        <a:spcAft>
                          <a:spcPts val="0"/>
                        </a:spcAft>
                      </a:pPr>
                      <a:r>
                        <a:rPr lang="en-GB" sz="1800" dirty="0">
                          <a:effectLst/>
                        </a:rPr>
                        <a:t>7</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use of </a:t>
                      </a:r>
                      <a:r>
                        <a:rPr lang="en-GB" sz="1800" b="1" dirty="0">
                          <a:effectLst/>
                        </a:rPr>
                        <a:t>‘top-down’ or ‘bottom-up’</a:t>
                      </a:r>
                      <a:r>
                        <a:rPr lang="en-GB" sz="1800" dirty="0">
                          <a:effectLst/>
                        </a:rPr>
                        <a:t> resource measurement methods should be stated </a:t>
                      </a:r>
                      <a:r>
                        <a:rPr lang="en-GB" sz="1800" b="1" dirty="0">
                          <a:effectLst/>
                        </a:rPr>
                        <a:t>by input</a:t>
                      </a:r>
                      <a:r>
                        <a:rPr lang="en-GB" sz="1800" dirty="0">
                          <a:effectLst/>
                        </a:rPr>
                        <a:t> </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216103811"/>
                  </a:ext>
                </a:extLst>
              </a:tr>
              <a:tr h="676958">
                <a:tc>
                  <a:txBody>
                    <a:bodyPr/>
                    <a:lstStyle/>
                    <a:p>
                      <a:pPr>
                        <a:lnSpc>
                          <a:spcPct val="107000"/>
                        </a:lnSpc>
                        <a:spcAft>
                          <a:spcPts val="0"/>
                        </a:spcAft>
                      </a:pPr>
                      <a:r>
                        <a:rPr lang="en-GB" sz="1800" dirty="0">
                          <a:effectLst/>
                        </a:rPr>
                        <a:t>8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sampling strategy </a:t>
                      </a:r>
                      <a:r>
                        <a:rPr lang="en-GB" sz="1800" dirty="0">
                          <a:effectLst/>
                        </a:rPr>
                        <a:t>should be determined by the precision demanded by the costing purpose and designed to minimise bias.</a:t>
                      </a:r>
                      <a:endParaRPr lang="en-GB" sz="1800" dirty="0">
                        <a:solidFill>
                          <a:srgbClr val="000000"/>
                        </a:solidFill>
                        <a:effectLst/>
                        <a:latin typeface="Arial" panose="020B0604020202020204" pitchFamily="34" charset="0"/>
                        <a:ea typeface="MS Mincho" panose="02020609040205080304" pitchFamily="49" charset="-128"/>
                      </a:endParaRPr>
                    </a:p>
                    <a:p>
                      <a:pPr>
                        <a:lnSpc>
                          <a:spcPct val="107000"/>
                        </a:lnSpc>
                        <a:spcAft>
                          <a:spcPts val="0"/>
                        </a:spcAft>
                      </a:pPr>
                      <a:endParaRPr lang="en-GB" sz="1800" dirty="0">
                        <a:effectLst/>
                      </a:endParaRPr>
                    </a:p>
                  </a:txBody>
                  <a:tcPr marL="68580" marR="68580" marT="0" marB="0"/>
                </a:tc>
                <a:extLst>
                  <a:ext uri="{0D108BD9-81ED-4DB2-BD59-A6C34878D82A}">
                    <a16:rowId xmlns:a16="http://schemas.microsoft.com/office/drawing/2014/main" val="1318506095"/>
                  </a:ext>
                </a:extLst>
              </a:tr>
              <a:tr h="675358">
                <a:tc>
                  <a:txBody>
                    <a:bodyPr/>
                    <a:lstStyle/>
                    <a:p>
                      <a:pPr>
                        <a:lnSpc>
                          <a:spcPct val="107000"/>
                        </a:lnSpc>
                        <a:spcAft>
                          <a:spcPts val="0"/>
                        </a:spcAft>
                      </a:pPr>
                      <a:r>
                        <a:rPr lang="en-GB" sz="1800" dirty="0">
                          <a:effectLst/>
                        </a:rPr>
                        <a:t>9</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Consideration should be given to the </a:t>
                      </a:r>
                      <a:r>
                        <a:rPr lang="en-GB" sz="1800" b="1" dirty="0">
                          <a:effectLst/>
                        </a:rPr>
                        <a:t>timing of data collection </a:t>
                      </a:r>
                      <a:r>
                        <a:rPr lang="en-GB" sz="1800" dirty="0">
                          <a:effectLst/>
                        </a:rPr>
                        <a:t>to minimise recall bias and, where relevant the impact of seasonality and other differences over time.</a:t>
                      </a:r>
                    </a:p>
                  </a:txBody>
                  <a:tcPr marL="68580" marR="68580" marT="0" marB="0"/>
                </a:tc>
                <a:extLst>
                  <a:ext uri="{0D108BD9-81ED-4DB2-BD59-A6C34878D82A}">
                    <a16:rowId xmlns:a16="http://schemas.microsoft.com/office/drawing/2014/main" val="1001463412"/>
                  </a:ext>
                </a:extLst>
              </a:tr>
              <a:tr h="648072">
                <a:tc>
                  <a:txBody>
                    <a:bodyPr/>
                    <a:lstStyle/>
                    <a:p>
                      <a:pPr>
                        <a:lnSpc>
                          <a:spcPct val="107000"/>
                        </a:lnSpc>
                        <a:spcAft>
                          <a:spcPts val="0"/>
                        </a:spcAft>
                      </a:pPr>
                      <a:r>
                        <a:rPr lang="en-GB" sz="1800" dirty="0">
                          <a:effectLst/>
                        </a:rPr>
                        <a:t>10</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b="1" dirty="0">
                          <a:effectLst/>
                        </a:rPr>
                        <a:t>Above site costs should be considered</a:t>
                      </a:r>
                      <a:r>
                        <a:rPr lang="en-GB" sz="1800" dirty="0">
                          <a:effectLst/>
                        </a:rPr>
                        <a:t>, and where excluded potential biases reported in the study limitations</a:t>
                      </a:r>
                    </a:p>
                  </a:txBody>
                  <a:tcPr marL="68580" marR="68580" marT="0" marB="0"/>
                </a:tc>
                <a:extLst>
                  <a:ext uri="{0D108BD9-81ED-4DB2-BD59-A6C34878D82A}">
                    <a16:rowId xmlns:a16="http://schemas.microsoft.com/office/drawing/2014/main" val="2129757770"/>
                  </a:ext>
                </a:extLst>
              </a:tr>
              <a:tr h="720080">
                <a:tc>
                  <a:txBody>
                    <a:bodyPr/>
                    <a:lstStyle/>
                    <a:p>
                      <a:pPr>
                        <a:lnSpc>
                          <a:spcPct val="107000"/>
                        </a:lnSpc>
                        <a:spcAft>
                          <a:spcPts val="0"/>
                        </a:spcAft>
                      </a:pPr>
                      <a:r>
                        <a:rPr lang="en-GB" sz="1800" dirty="0">
                          <a:effectLst/>
                        </a:rPr>
                        <a:t>11</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Methods for </a:t>
                      </a:r>
                      <a:r>
                        <a:rPr lang="en-GB" sz="1800" b="1" dirty="0">
                          <a:effectLst/>
                        </a:rPr>
                        <a:t>capturing human resource use should be reported</a:t>
                      </a:r>
                      <a:r>
                        <a:rPr lang="en-GB" sz="1800" dirty="0">
                          <a:effectLst/>
                        </a:rPr>
                        <a:t>, and where relevant, limitations and biases reported in the study limitations</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777496091"/>
                  </a:ext>
                </a:extLst>
              </a:tr>
              <a:tr h="702174">
                <a:tc>
                  <a:txBody>
                    <a:bodyPr/>
                    <a:lstStyle/>
                    <a:p>
                      <a:pPr>
                        <a:lnSpc>
                          <a:spcPct val="107000"/>
                        </a:lnSpc>
                        <a:spcAft>
                          <a:spcPts val="0"/>
                        </a:spcAft>
                      </a:pPr>
                      <a:r>
                        <a:rPr lang="en-GB" sz="1800" dirty="0">
                          <a:effectLst/>
                        </a:rPr>
                        <a:t>12</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b="1" dirty="0">
                          <a:effectLst/>
                        </a:rPr>
                        <a:t>Research costs should be reported separately </a:t>
                      </a:r>
                      <a:r>
                        <a:rPr lang="en-GB" sz="1800" dirty="0">
                          <a:effectLst/>
                        </a:rPr>
                        <a:t>and excluded from intervention costs, where relevant to the purpose of the costing.</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624039069"/>
                  </a:ext>
                </a:extLst>
              </a:tr>
            </a:tbl>
          </a:graphicData>
        </a:graphic>
      </p:graphicFrame>
    </p:spTree>
    <p:extLst>
      <p:ext uri="{BB962C8B-B14F-4D97-AF65-F5344CB8AC3E}">
        <p14:creationId xmlns:p14="http://schemas.microsoft.com/office/powerpoint/2010/main" val="30259393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Valuation and pricing</a:t>
            </a:r>
          </a:p>
        </p:txBody>
      </p:sp>
      <p:graphicFrame>
        <p:nvGraphicFramePr>
          <p:cNvPr id="4" name="Content Placeholder 3"/>
          <p:cNvGraphicFramePr>
            <a:graphicFrameLocks noGrp="1"/>
          </p:cNvGraphicFramePr>
          <p:nvPr>
            <p:ph idx="1"/>
            <p:extLst/>
          </p:nvPr>
        </p:nvGraphicFramePr>
        <p:xfrm>
          <a:off x="628650" y="1412778"/>
          <a:ext cx="7886700" cy="4692590"/>
        </p:xfrm>
        <a:graphic>
          <a:graphicData uri="http://schemas.openxmlformats.org/drawingml/2006/table">
            <a:tbl>
              <a:tblPr>
                <a:tableStyleId>{5C22544A-7EE6-4342-B048-85BDC9FD1C3A}</a:tableStyleId>
              </a:tblPr>
              <a:tblGrid>
                <a:gridCol w="546696">
                  <a:extLst>
                    <a:ext uri="{9D8B030D-6E8A-4147-A177-3AD203B41FA5}">
                      <a16:colId xmlns:a16="http://schemas.microsoft.com/office/drawing/2014/main" val="3325114932"/>
                    </a:ext>
                  </a:extLst>
                </a:gridCol>
                <a:gridCol w="7340004">
                  <a:extLst>
                    <a:ext uri="{9D8B030D-6E8A-4147-A177-3AD203B41FA5}">
                      <a16:colId xmlns:a16="http://schemas.microsoft.com/office/drawing/2014/main" val="2677154194"/>
                    </a:ext>
                  </a:extLst>
                </a:gridCol>
              </a:tblGrid>
              <a:tr h="1799406">
                <a:tc>
                  <a:txBody>
                    <a:bodyPr/>
                    <a:lstStyle/>
                    <a:p>
                      <a:pPr>
                        <a:lnSpc>
                          <a:spcPct val="107000"/>
                        </a:lnSpc>
                        <a:spcAft>
                          <a:spcPts val="0"/>
                        </a:spcAft>
                      </a:pPr>
                      <a:r>
                        <a:rPr lang="en-GB" sz="2000">
                          <a:effectLst/>
                        </a:rPr>
                        <a:t> </a:t>
                      </a:r>
                    </a:p>
                    <a:p>
                      <a:pPr>
                        <a:lnSpc>
                          <a:spcPct val="107000"/>
                        </a:lnSpc>
                        <a:spcAft>
                          <a:spcPts val="0"/>
                        </a:spcAft>
                      </a:pPr>
                      <a:r>
                        <a:rPr lang="en-GB" sz="2000">
                          <a:effectLst/>
                        </a:rPr>
                        <a:t>13</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 </a:t>
                      </a:r>
                    </a:p>
                    <a:p>
                      <a:pPr>
                        <a:lnSpc>
                          <a:spcPct val="107000"/>
                        </a:lnSpc>
                        <a:spcAft>
                          <a:spcPts val="0"/>
                        </a:spcAft>
                      </a:pPr>
                      <a:r>
                        <a:rPr lang="en-GB" sz="2000" dirty="0">
                          <a:effectLst/>
                        </a:rPr>
                        <a:t>The </a:t>
                      </a:r>
                      <a:r>
                        <a:rPr lang="en-GB" sz="2000" b="1" dirty="0">
                          <a:effectLst/>
                        </a:rPr>
                        <a:t>sources for price data </a:t>
                      </a:r>
                      <a:r>
                        <a:rPr lang="en-GB" sz="2000" dirty="0">
                          <a:effectLst/>
                        </a:rPr>
                        <a:t>should be listed by input, and clear delineation should be made between </a:t>
                      </a:r>
                      <a:r>
                        <a:rPr lang="en-GB" sz="2000" b="1" dirty="0">
                          <a:effectLst/>
                        </a:rPr>
                        <a:t>local and international</a:t>
                      </a:r>
                      <a:r>
                        <a:rPr lang="en-GB" sz="2000" dirty="0">
                          <a:effectLst/>
                        </a:rPr>
                        <a:t> price data sources</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307276570"/>
                  </a:ext>
                </a:extLst>
              </a:tr>
              <a:tr h="936368">
                <a:tc>
                  <a:txBody>
                    <a:bodyPr/>
                    <a:lstStyle/>
                    <a:p>
                      <a:pPr>
                        <a:lnSpc>
                          <a:spcPct val="107000"/>
                        </a:lnSpc>
                        <a:spcAft>
                          <a:spcPts val="0"/>
                        </a:spcAft>
                      </a:pPr>
                      <a:r>
                        <a:rPr lang="en-GB" sz="2000">
                          <a:effectLst/>
                        </a:rPr>
                        <a:t>14</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b="1" dirty="0">
                          <a:effectLst/>
                        </a:rPr>
                        <a:t>Capital costs </a:t>
                      </a:r>
                      <a:r>
                        <a:rPr lang="en-GB" sz="2000" dirty="0">
                          <a:effectLst/>
                        </a:rPr>
                        <a:t>should be appropriately annuitized or depreciated to reflect the expected life of capital inputs</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2877680017"/>
                  </a:ext>
                </a:extLst>
              </a:tr>
              <a:tr h="936368">
                <a:tc>
                  <a:txBody>
                    <a:bodyPr/>
                    <a:lstStyle/>
                    <a:p>
                      <a:pPr>
                        <a:lnSpc>
                          <a:spcPct val="107000"/>
                        </a:lnSpc>
                        <a:spcAft>
                          <a:spcPts val="0"/>
                        </a:spcAft>
                      </a:pPr>
                      <a:r>
                        <a:rPr lang="en-GB" sz="2000">
                          <a:effectLst/>
                        </a:rPr>
                        <a:t>15</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Where relevant an appropriate </a:t>
                      </a:r>
                      <a:r>
                        <a:rPr lang="en-GB" sz="2000" b="1" dirty="0">
                          <a:effectLst/>
                        </a:rPr>
                        <a:t>discount rate, inflation and exchange rates </a:t>
                      </a:r>
                      <a:r>
                        <a:rPr lang="en-GB" sz="2000" dirty="0">
                          <a:effectLst/>
                        </a:rPr>
                        <a:t>should be used, and clearly stated.</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710473020"/>
                  </a:ext>
                </a:extLst>
              </a:tr>
              <a:tr h="936368">
                <a:tc>
                  <a:txBody>
                    <a:bodyPr/>
                    <a:lstStyle/>
                    <a:p>
                      <a:pPr>
                        <a:lnSpc>
                          <a:spcPct val="107000"/>
                        </a:lnSpc>
                        <a:spcAft>
                          <a:spcPts val="0"/>
                        </a:spcAft>
                      </a:pPr>
                      <a:r>
                        <a:rPr lang="en-GB" sz="2000">
                          <a:effectLst/>
                        </a:rPr>
                        <a:t>16</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The </a:t>
                      </a:r>
                      <a:r>
                        <a:rPr lang="en-GB" sz="2000" b="1" dirty="0">
                          <a:effectLst/>
                        </a:rPr>
                        <a:t>use and source of shadow prices</a:t>
                      </a:r>
                      <a:r>
                        <a:rPr lang="en-GB" sz="2000" dirty="0">
                          <a:effectLst/>
                        </a:rPr>
                        <a:t>, for goods and for the opportunity cost of time, should be </a:t>
                      </a:r>
                      <a:r>
                        <a:rPr lang="en-GB" sz="2000" b="1" dirty="0">
                          <a:effectLst/>
                        </a:rPr>
                        <a:t>reported</a:t>
                      </a:r>
                      <a:r>
                        <a:rPr lang="en-GB" sz="2000" dirty="0">
                          <a:effectLst/>
                        </a:rPr>
                        <a:t>.</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182268642"/>
                  </a:ext>
                </a:extLst>
              </a:tr>
            </a:tbl>
          </a:graphicData>
        </a:graphic>
      </p:graphicFrame>
    </p:spTree>
    <p:extLst>
      <p:ext uri="{BB962C8B-B14F-4D97-AF65-F5344CB8AC3E}">
        <p14:creationId xmlns:p14="http://schemas.microsoft.com/office/powerpoint/2010/main" val="1735723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Reporting results</a:t>
            </a:r>
          </a:p>
        </p:txBody>
      </p:sp>
      <p:graphicFrame>
        <p:nvGraphicFramePr>
          <p:cNvPr id="4" name="Content Placeholder 3"/>
          <p:cNvGraphicFramePr>
            <a:graphicFrameLocks noGrp="1"/>
          </p:cNvGraphicFramePr>
          <p:nvPr>
            <p:ph idx="1"/>
            <p:extLst/>
          </p:nvPr>
        </p:nvGraphicFramePr>
        <p:xfrm>
          <a:off x="628650" y="1628800"/>
          <a:ext cx="7886700" cy="4472043"/>
        </p:xfrm>
        <a:graphic>
          <a:graphicData uri="http://schemas.openxmlformats.org/drawingml/2006/table">
            <a:tbl>
              <a:tblPr>
                <a:tableStyleId>{5C22544A-7EE6-4342-B048-85BDC9FD1C3A}</a:tableStyleId>
              </a:tblPr>
              <a:tblGrid>
                <a:gridCol w="546696">
                  <a:extLst>
                    <a:ext uri="{9D8B030D-6E8A-4147-A177-3AD203B41FA5}">
                      <a16:colId xmlns:a16="http://schemas.microsoft.com/office/drawing/2014/main" val="488602236"/>
                    </a:ext>
                  </a:extLst>
                </a:gridCol>
                <a:gridCol w="7340004">
                  <a:extLst>
                    <a:ext uri="{9D8B030D-6E8A-4147-A177-3AD203B41FA5}">
                      <a16:colId xmlns:a16="http://schemas.microsoft.com/office/drawing/2014/main" val="3546244352"/>
                    </a:ext>
                  </a:extLst>
                </a:gridCol>
              </a:tblGrid>
              <a:tr h="1612257">
                <a:tc>
                  <a:txBody>
                    <a:bodyPr/>
                    <a:lstStyle/>
                    <a:p>
                      <a:pPr>
                        <a:lnSpc>
                          <a:spcPct val="107000"/>
                        </a:lnSpc>
                        <a:spcAft>
                          <a:spcPts val="0"/>
                        </a:spcAft>
                      </a:pPr>
                      <a:r>
                        <a:rPr lang="en-GB" sz="2000">
                          <a:effectLst/>
                        </a:rPr>
                        <a:t> </a:t>
                      </a:r>
                    </a:p>
                    <a:p>
                      <a:pPr>
                        <a:lnSpc>
                          <a:spcPct val="107000"/>
                        </a:lnSpc>
                        <a:spcAft>
                          <a:spcPts val="0"/>
                        </a:spcAft>
                      </a:pPr>
                      <a:r>
                        <a:rPr lang="en-GB" sz="2000">
                          <a:effectLst/>
                        </a:rPr>
                        <a:t>17</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 </a:t>
                      </a:r>
                    </a:p>
                    <a:p>
                      <a:pPr>
                        <a:lnSpc>
                          <a:spcPct val="107000"/>
                        </a:lnSpc>
                        <a:spcAft>
                          <a:spcPts val="0"/>
                        </a:spcAft>
                      </a:pPr>
                      <a:r>
                        <a:rPr lang="en-GB" sz="2000" dirty="0">
                          <a:effectLst/>
                        </a:rPr>
                        <a:t>The </a:t>
                      </a:r>
                      <a:r>
                        <a:rPr lang="en-GB" sz="2000" b="1" dirty="0">
                          <a:effectLst/>
                        </a:rPr>
                        <a:t>total costs, number of units and unit costs </a:t>
                      </a:r>
                      <a:r>
                        <a:rPr lang="en-GB" sz="2000" dirty="0">
                          <a:effectLst/>
                        </a:rPr>
                        <a:t>of the intervention should be reported, including where relevant any </a:t>
                      </a:r>
                      <a:r>
                        <a:rPr lang="en-GB" sz="2000" b="1" dirty="0">
                          <a:effectLst/>
                        </a:rPr>
                        <a:t>component (</a:t>
                      </a:r>
                      <a:r>
                        <a:rPr lang="en-GB" sz="2000" b="1" dirty="0" err="1">
                          <a:effectLst/>
                        </a:rPr>
                        <a:t>eg</a:t>
                      </a:r>
                      <a:r>
                        <a:rPr lang="en-GB" sz="2000" b="1" dirty="0">
                          <a:effectLst/>
                        </a:rPr>
                        <a:t>. service) unit costs.</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851488743"/>
                  </a:ext>
                </a:extLst>
              </a:tr>
              <a:tr h="1123399">
                <a:tc>
                  <a:txBody>
                    <a:bodyPr/>
                    <a:lstStyle/>
                    <a:p>
                      <a:pPr>
                        <a:lnSpc>
                          <a:spcPct val="107000"/>
                        </a:lnSpc>
                        <a:spcAft>
                          <a:spcPts val="0"/>
                        </a:spcAft>
                      </a:pPr>
                      <a:r>
                        <a:rPr lang="en-GB" sz="2000">
                          <a:effectLst/>
                        </a:rPr>
                        <a:t>18</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800"/>
                        </a:spcAft>
                      </a:pPr>
                      <a:r>
                        <a:rPr lang="en-GB" sz="2000" dirty="0">
                          <a:effectLst/>
                        </a:rPr>
                        <a:t>All total and unit costs should be </a:t>
                      </a:r>
                      <a:r>
                        <a:rPr lang="en-GB" sz="2000" b="1" dirty="0">
                          <a:effectLst/>
                        </a:rPr>
                        <a:t>disaggregated</a:t>
                      </a:r>
                      <a:r>
                        <a:rPr lang="en-GB" sz="2000" dirty="0">
                          <a:effectLst/>
                        </a:rPr>
                        <a:t>, by input category (e.g., capital/ recurrent, personnel, supplies), tradable/ non-tradable inputs, and where relevant by activity and site</a:t>
                      </a:r>
                      <a:endParaRPr lang="en-GB" sz="20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600413601"/>
                  </a:ext>
                </a:extLst>
              </a:tr>
              <a:tr h="1065692">
                <a:tc>
                  <a:txBody>
                    <a:bodyPr/>
                    <a:lstStyle/>
                    <a:p>
                      <a:pPr>
                        <a:lnSpc>
                          <a:spcPct val="107000"/>
                        </a:lnSpc>
                        <a:spcAft>
                          <a:spcPts val="0"/>
                        </a:spcAft>
                      </a:pPr>
                      <a:r>
                        <a:rPr lang="en-GB" sz="2000">
                          <a:effectLst/>
                        </a:rPr>
                        <a:t>19 </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The cost of the intervention for sub-populations, and other areas of </a:t>
                      </a:r>
                      <a:r>
                        <a:rPr lang="en-GB" sz="2000" b="1" dirty="0">
                          <a:effectLst/>
                        </a:rPr>
                        <a:t>heterogeneity should be explored </a:t>
                      </a:r>
                    </a:p>
                  </a:txBody>
                  <a:tcPr marL="68580" marR="68580" marT="0" marB="0"/>
                </a:tc>
                <a:extLst>
                  <a:ext uri="{0D108BD9-81ED-4DB2-BD59-A6C34878D82A}">
                    <a16:rowId xmlns:a16="http://schemas.microsoft.com/office/drawing/2014/main" val="2586776711"/>
                  </a:ext>
                </a:extLst>
              </a:tr>
              <a:tr h="519131">
                <a:tc>
                  <a:txBody>
                    <a:bodyPr/>
                    <a:lstStyle/>
                    <a:p>
                      <a:pPr>
                        <a:lnSpc>
                          <a:spcPct val="107000"/>
                        </a:lnSpc>
                        <a:spcAft>
                          <a:spcPts val="0"/>
                        </a:spcAft>
                      </a:pPr>
                      <a:r>
                        <a:rPr lang="en-GB" sz="2000">
                          <a:effectLst/>
                        </a:rPr>
                        <a:t>20 </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The </a:t>
                      </a:r>
                      <a:r>
                        <a:rPr lang="en-GB" sz="2000" b="1" dirty="0">
                          <a:effectLst/>
                        </a:rPr>
                        <a:t>uncertainty </a:t>
                      </a:r>
                      <a:r>
                        <a:rPr lang="en-GB" sz="2000" dirty="0">
                          <a:effectLst/>
                        </a:rPr>
                        <a:t>associated with cost estimates should be appropriately characterised.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429356736"/>
                  </a:ext>
                </a:extLst>
              </a:tr>
            </a:tbl>
          </a:graphicData>
        </a:graphic>
      </p:graphicFrame>
    </p:spTree>
    <p:extLst>
      <p:ext uri="{BB962C8B-B14F-4D97-AF65-F5344CB8AC3E}">
        <p14:creationId xmlns:p14="http://schemas.microsoft.com/office/powerpoint/2010/main" val="2948891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Possible additions</a:t>
            </a:r>
          </a:p>
        </p:txBody>
      </p:sp>
      <p:sp>
        <p:nvSpPr>
          <p:cNvPr id="3" name="Content Placeholder 2"/>
          <p:cNvSpPr>
            <a:spLocks noGrp="1"/>
          </p:cNvSpPr>
          <p:nvPr>
            <p:ph idx="1"/>
          </p:nvPr>
        </p:nvSpPr>
        <p:spPr/>
        <p:txBody>
          <a:bodyPr/>
          <a:lstStyle/>
          <a:p>
            <a:pPr marL="0" indent="0">
              <a:buNone/>
            </a:pPr>
            <a:r>
              <a:rPr lang="en-GB" dirty="0"/>
              <a:t>Guidance around cost functions</a:t>
            </a:r>
          </a:p>
          <a:p>
            <a:pPr marL="0" indent="0">
              <a:buNone/>
            </a:pPr>
            <a:r>
              <a:rPr lang="en-GB" dirty="0"/>
              <a:t>Quality adjusted units</a:t>
            </a:r>
          </a:p>
          <a:p>
            <a:pPr marL="0" indent="0">
              <a:buNone/>
            </a:pPr>
            <a:r>
              <a:rPr lang="en-GB" dirty="0"/>
              <a:t>Societal costs</a:t>
            </a:r>
          </a:p>
          <a:p>
            <a:pPr marL="0" indent="0">
              <a:buNone/>
            </a:pPr>
            <a:r>
              <a:rPr lang="en-GB" dirty="0"/>
              <a:t>Unrelated costs</a:t>
            </a:r>
          </a:p>
          <a:p>
            <a:pPr marL="0" indent="0">
              <a:buNone/>
            </a:pPr>
            <a:endParaRPr lang="en-GB" dirty="0"/>
          </a:p>
        </p:txBody>
      </p:sp>
    </p:spTree>
    <p:extLst>
      <p:ext uri="{BB962C8B-B14F-4D97-AF65-F5344CB8AC3E}">
        <p14:creationId xmlns:p14="http://schemas.microsoft.com/office/powerpoint/2010/main" val="4120835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Methodological specifications</a:t>
            </a:r>
          </a:p>
        </p:txBody>
      </p:sp>
      <p:sp>
        <p:nvSpPr>
          <p:cNvPr id="3" name="Content Placeholder 2"/>
          <p:cNvSpPr>
            <a:spLocks noGrp="1"/>
          </p:cNvSpPr>
          <p:nvPr>
            <p:ph idx="1"/>
          </p:nvPr>
        </p:nvSpPr>
        <p:spPr>
          <a:xfrm>
            <a:off x="431180" y="1340768"/>
            <a:ext cx="8229600" cy="3962400"/>
          </a:xfrm>
        </p:spPr>
        <p:txBody>
          <a:bodyPr/>
          <a:lstStyle/>
          <a:p>
            <a:pPr marL="0" indent="0">
              <a:buNone/>
            </a:pPr>
            <a:r>
              <a:rPr lang="en-GB" sz="2400" dirty="0"/>
              <a:t>The</a:t>
            </a:r>
            <a:r>
              <a:rPr lang="en-GB" sz="2400" b="1" dirty="0"/>
              <a:t> population, intervention, perspective </a:t>
            </a:r>
            <a:r>
              <a:rPr lang="en-GB" sz="2400" dirty="0"/>
              <a:t>and</a:t>
            </a:r>
            <a:r>
              <a:rPr lang="en-GB" sz="2400" b="1" dirty="0"/>
              <a:t> scope </a:t>
            </a:r>
            <a:r>
              <a:rPr lang="en-GB" sz="2400" dirty="0"/>
              <a:t>(extent of the resource use incurred by the intervention)</a:t>
            </a:r>
            <a:r>
              <a:rPr lang="en-GB" sz="2400" b="1" dirty="0"/>
              <a:t> </a:t>
            </a:r>
            <a:r>
              <a:rPr lang="en-GB" sz="2400" dirty="0"/>
              <a:t>of the cost estimation should be stated and justified as is relevant for purpose.</a:t>
            </a:r>
          </a:p>
          <a:p>
            <a:pPr marL="0" indent="0">
              <a:buNone/>
            </a:pPr>
            <a:endParaRPr lang="en-GB" sz="2400" dirty="0"/>
          </a:p>
          <a:p>
            <a:pPr marL="0" indent="0">
              <a:buNone/>
            </a:pPr>
            <a:r>
              <a:rPr lang="en-GB" sz="2400" dirty="0"/>
              <a:t>The full production process of an intervention should be considered in the first instance. Exclusions to scope can be made based on purpose, type of cost and the costs of data collection. The direction and likely extent of any bias should be transparent</a:t>
            </a:r>
          </a:p>
        </p:txBody>
      </p:sp>
    </p:spTree>
    <p:extLst>
      <p:ext uri="{BB962C8B-B14F-4D97-AF65-F5344CB8AC3E}">
        <p14:creationId xmlns:p14="http://schemas.microsoft.com/office/powerpoint/2010/main" val="21239982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Reporting standards</a:t>
            </a:r>
          </a:p>
        </p:txBody>
      </p:sp>
      <p:sp>
        <p:nvSpPr>
          <p:cNvPr id="3" name="Content Placeholder 2"/>
          <p:cNvSpPr>
            <a:spLocks noGrp="1"/>
          </p:cNvSpPr>
          <p:nvPr>
            <p:ph idx="1"/>
          </p:nvPr>
        </p:nvSpPr>
        <p:spPr>
          <a:xfrm>
            <a:off x="323528" y="1246120"/>
            <a:ext cx="8229600" cy="4382617"/>
          </a:xfrm>
        </p:spPr>
        <p:txBody>
          <a:bodyPr/>
          <a:lstStyle/>
          <a:p>
            <a:pPr marL="0" indent="0">
              <a:buNone/>
            </a:pPr>
            <a:r>
              <a:rPr lang="en-GB" sz="1800" dirty="0"/>
              <a:t>Cost estimates should be communicated </a:t>
            </a:r>
            <a:r>
              <a:rPr lang="en-GB" sz="1800" b="1" dirty="0"/>
              <a:t>transparently</a:t>
            </a:r>
            <a:r>
              <a:rPr lang="en-GB" sz="1800" dirty="0"/>
              <a:t> to enable the decision-maker(s) to interpret and use the results</a:t>
            </a:r>
          </a:p>
          <a:p>
            <a:pPr marL="0" indent="0">
              <a:buNone/>
            </a:pPr>
            <a:endParaRPr lang="en-GB" sz="1800" dirty="0"/>
          </a:p>
          <a:p>
            <a:pPr marL="0" indent="0">
              <a:buNone/>
            </a:pPr>
            <a:r>
              <a:rPr lang="en-GB" sz="1800" dirty="0"/>
              <a:t>The purpose should be stated, clearly identifying: </a:t>
            </a:r>
          </a:p>
          <a:p>
            <a:pPr lvl="0"/>
            <a:r>
              <a:rPr lang="en-GB" sz="1800" dirty="0"/>
              <a:t>The relevance for health practice and policy decisions </a:t>
            </a:r>
          </a:p>
          <a:p>
            <a:pPr lvl="0"/>
            <a:r>
              <a:rPr lang="en-GB" sz="1800" dirty="0"/>
              <a:t>The aim of any cost analysis where relevant </a:t>
            </a:r>
          </a:p>
          <a:p>
            <a:pPr lvl="0"/>
            <a:r>
              <a:rPr lang="en-GB" sz="1800" dirty="0"/>
              <a:t>The intended user (s) of the cost estimate </a:t>
            </a:r>
          </a:p>
          <a:p>
            <a:pPr marL="0" indent="0">
              <a:buNone/>
            </a:pPr>
            <a:r>
              <a:rPr lang="en-GB" sz="1800" dirty="0"/>
              <a:t> </a:t>
            </a:r>
          </a:p>
          <a:p>
            <a:pPr marL="0" indent="0">
              <a:buNone/>
            </a:pPr>
            <a:r>
              <a:rPr lang="en-GB" sz="1800" dirty="0"/>
              <a:t>The intervention and context of the intervention being costed should be clearly outlined, describing:</a:t>
            </a:r>
          </a:p>
          <a:p>
            <a:pPr lvl="0"/>
            <a:r>
              <a:rPr lang="en-GB" sz="1800" dirty="0"/>
              <a:t>Main activities/technologies involved</a:t>
            </a:r>
          </a:p>
          <a:p>
            <a:pPr lvl="0"/>
            <a:r>
              <a:rPr lang="en-GB" sz="1800" dirty="0"/>
              <a:t>Target population</a:t>
            </a:r>
          </a:p>
          <a:p>
            <a:pPr lvl="0"/>
            <a:r>
              <a:rPr lang="en-GB" sz="1800" dirty="0"/>
              <a:t>Coverage level or phase (pilot, implementation, post scale up)</a:t>
            </a:r>
          </a:p>
          <a:p>
            <a:pPr lvl="0"/>
            <a:r>
              <a:rPr lang="en-GB" sz="1800" dirty="0"/>
              <a:t>Delivery mechanism (health system level/ facility types/community/ownership/ where relevant integration with other services)</a:t>
            </a:r>
          </a:p>
          <a:p>
            <a:pPr lvl="0"/>
            <a:r>
              <a:rPr lang="en-GB" sz="1800" dirty="0"/>
              <a:t>Epidemiological context (incidence/prevalence of the illness being addressed)</a:t>
            </a:r>
          </a:p>
          <a:p>
            <a:pPr marL="0" indent="0">
              <a:buNone/>
            </a:pPr>
            <a:r>
              <a:rPr lang="en-GB" sz="1800" dirty="0"/>
              <a:t> </a:t>
            </a:r>
          </a:p>
          <a:p>
            <a:endParaRPr lang="en-GB" sz="800" dirty="0"/>
          </a:p>
        </p:txBody>
      </p:sp>
    </p:spTree>
    <p:extLst>
      <p:ext uri="{BB962C8B-B14F-4D97-AF65-F5344CB8AC3E}">
        <p14:creationId xmlns:p14="http://schemas.microsoft.com/office/powerpoint/2010/main" val="38502809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Specific reporting standards</a:t>
            </a:r>
          </a:p>
        </p:txBody>
      </p:sp>
      <p:graphicFrame>
        <p:nvGraphicFramePr>
          <p:cNvPr id="5" name="Table 4"/>
          <p:cNvGraphicFramePr>
            <a:graphicFrameLocks noGrp="1"/>
          </p:cNvGraphicFramePr>
          <p:nvPr>
            <p:extLst/>
          </p:nvPr>
        </p:nvGraphicFramePr>
        <p:xfrm>
          <a:off x="442891" y="3322540"/>
          <a:ext cx="7886700" cy="2900092"/>
        </p:xfrm>
        <a:graphic>
          <a:graphicData uri="http://schemas.openxmlformats.org/drawingml/2006/table">
            <a:tbl>
              <a:tblPr firstRow="1" firstCol="1" bandRow="1">
                <a:tableStyleId>{D7AC3CCA-C797-4891-BE02-D94E43425B78}</a:tableStyleId>
              </a:tblPr>
              <a:tblGrid>
                <a:gridCol w="2256901">
                  <a:extLst>
                    <a:ext uri="{9D8B030D-6E8A-4147-A177-3AD203B41FA5}">
                      <a16:colId xmlns:a16="http://schemas.microsoft.com/office/drawing/2014/main" val="1346123018"/>
                    </a:ext>
                  </a:extLst>
                </a:gridCol>
                <a:gridCol w="5629799">
                  <a:extLst>
                    <a:ext uri="{9D8B030D-6E8A-4147-A177-3AD203B41FA5}">
                      <a16:colId xmlns:a16="http://schemas.microsoft.com/office/drawing/2014/main" val="2918839037"/>
                    </a:ext>
                  </a:extLst>
                </a:gridCol>
              </a:tblGrid>
              <a:tr h="345362">
                <a:tc>
                  <a:txBody>
                    <a:bodyPr/>
                    <a:lstStyle/>
                    <a:p>
                      <a:pPr>
                        <a:lnSpc>
                          <a:spcPct val="107000"/>
                        </a:lnSpc>
                        <a:spcAft>
                          <a:spcPts val="0"/>
                        </a:spcAft>
                      </a:pPr>
                      <a:r>
                        <a:rPr lang="en-GB" sz="1200" dirty="0">
                          <a:effectLst/>
                          <a:latin typeface="+mn-lt"/>
                          <a:ea typeface="MS Mincho" panose="02020609040205080304" pitchFamily="49" charset="-128"/>
                          <a:cs typeface="Times New Roman" panose="02020603050405020304" pitchFamily="18" charset="0"/>
                        </a:rPr>
                        <a:t>Intervention</a:t>
                      </a:r>
                    </a:p>
                  </a:txBody>
                  <a:tcPr marL="68580" marR="68580" marT="0" marB="0">
                    <a:solidFill>
                      <a:srgbClr val="FFFFFF"/>
                    </a:solidFill>
                  </a:tcPr>
                </a:tc>
                <a:tc>
                  <a:txBody>
                    <a:bodyPr/>
                    <a:lstStyle/>
                    <a:p>
                      <a:pPr>
                        <a:lnSpc>
                          <a:spcPct val="107000"/>
                        </a:lnSpc>
                        <a:spcAft>
                          <a:spcPts val="0"/>
                        </a:spcAft>
                      </a:pPr>
                      <a:r>
                        <a:rPr lang="en-GB" sz="1200" dirty="0">
                          <a:effectLst/>
                          <a:latin typeface="+mn-lt"/>
                          <a:ea typeface="MS Mincho" panose="02020609040205080304" pitchFamily="49" charset="-128"/>
                          <a:cs typeface="Times New Roman" panose="02020603050405020304" pitchFamily="18" charset="0"/>
                        </a:rPr>
                        <a:t>Service</a:t>
                      </a:r>
                      <a:r>
                        <a:rPr lang="en-GB" sz="1200" baseline="0" dirty="0">
                          <a:effectLst/>
                          <a:latin typeface="+mn-lt"/>
                          <a:ea typeface="MS Mincho" panose="02020609040205080304" pitchFamily="49" charset="-128"/>
                          <a:cs typeface="Times New Roman" panose="02020603050405020304" pitchFamily="18" charset="0"/>
                        </a:rPr>
                        <a:t> use units (and unit costs)</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3652322616"/>
                  </a:ext>
                </a:extLst>
              </a:tr>
              <a:tr h="345362">
                <a:tc rowSpan="5">
                  <a:txBody>
                    <a:bodyPr/>
                    <a:lstStyle/>
                    <a:p>
                      <a:pPr>
                        <a:lnSpc>
                          <a:spcPct val="107000"/>
                        </a:lnSpc>
                        <a:spcAft>
                          <a:spcPts val="0"/>
                        </a:spcAft>
                      </a:pPr>
                      <a:r>
                        <a:rPr lang="en-GB" sz="1200" dirty="0">
                          <a:effectLst/>
                          <a:latin typeface="+mn-lt"/>
                        </a:rPr>
                        <a:t>TB</a:t>
                      </a:r>
                      <a:r>
                        <a:rPr lang="en-GB" sz="1200" baseline="0" dirty="0">
                          <a:effectLst/>
                          <a:latin typeface="+mn-lt"/>
                        </a:rPr>
                        <a:t> Tr</a:t>
                      </a:r>
                      <a:r>
                        <a:rPr lang="en-GB" sz="1200" dirty="0">
                          <a:effectLst/>
                          <a:latin typeface="+mn-lt"/>
                        </a:rPr>
                        <a:t>eatment - intensive phase</a:t>
                      </a:r>
                    </a:p>
                    <a:p>
                      <a:pPr>
                        <a:lnSpc>
                          <a:spcPct val="107000"/>
                        </a:lnSpc>
                        <a:spcAft>
                          <a:spcPts val="0"/>
                        </a:spcAft>
                      </a:pPr>
                      <a:r>
                        <a:rPr lang="en-GB" sz="1200" dirty="0">
                          <a:effectLst/>
                          <a:latin typeface="+mn-lt"/>
                        </a:rPr>
                        <a:t> </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tc>
                  <a:txBody>
                    <a:bodyPr/>
                    <a:lstStyle/>
                    <a:p>
                      <a:pPr>
                        <a:lnSpc>
                          <a:spcPct val="107000"/>
                        </a:lnSpc>
                        <a:spcAft>
                          <a:spcPts val="0"/>
                        </a:spcAft>
                      </a:pPr>
                      <a:r>
                        <a:rPr lang="en-GB" sz="1200">
                          <a:effectLst/>
                          <a:latin typeface="+mn-lt"/>
                        </a:rPr>
                        <a:t>Inpatient bed-days</a:t>
                      </a:r>
                      <a:endParaRPr lang="en-GB" sz="120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1846021784"/>
                  </a:ext>
                </a:extLst>
              </a:tr>
              <a:tr h="276171">
                <a:tc vMerge="1">
                  <a:txBody>
                    <a:bodyPr/>
                    <a:lstStyle/>
                    <a:p>
                      <a:endParaRPr lang="en-GB"/>
                    </a:p>
                  </a:txBody>
                  <a:tcPr/>
                </a:tc>
                <a:tc>
                  <a:txBody>
                    <a:bodyPr/>
                    <a:lstStyle/>
                    <a:p>
                      <a:pPr>
                        <a:lnSpc>
                          <a:spcPct val="107000"/>
                        </a:lnSpc>
                        <a:spcAft>
                          <a:spcPts val="0"/>
                        </a:spcAft>
                      </a:pPr>
                      <a:r>
                        <a:rPr lang="en-GB" sz="1200" dirty="0">
                          <a:effectLst/>
                          <a:latin typeface="+mn-lt"/>
                        </a:rPr>
                        <a:t>Outpatient visits</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3741840801"/>
                  </a:ext>
                </a:extLst>
              </a:tr>
              <a:tr h="276171">
                <a:tc vMerge="1">
                  <a:txBody>
                    <a:bodyPr/>
                    <a:lstStyle/>
                    <a:p>
                      <a:endParaRPr lang="en-GB"/>
                    </a:p>
                  </a:txBody>
                  <a:tcPr/>
                </a:tc>
                <a:tc>
                  <a:txBody>
                    <a:bodyPr/>
                    <a:lstStyle/>
                    <a:p>
                      <a:pPr>
                        <a:lnSpc>
                          <a:spcPct val="107000"/>
                        </a:lnSpc>
                        <a:spcAft>
                          <a:spcPts val="0"/>
                        </a:spcAft>
                      </a:pPr>
                      <a:r>
                        <a:rPr lang="en-GB" sz="1200">
                          <a:effectLst/>
                          <a:latin typeface="+mn-lt"/>
                        </a:rPr>
                        <a:t>Community observation visits</a:t>
                      </a:r>
                      <a:endParaRPr lang="en-GB" sz="120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3669324913"/>
                  </a:ext>
                </a:extLst>
              </a:tr>
              <a:tr h="276171">
                <a:tc vMerge="1">
                  <a:txBody>
                    <a:bodyPr/>
                    <a:lstStyle/>
                    <a:p>
                      <a:endParaRPr lang="en-GB"/>
                    </a:p>
                  </a:txBody>
                  <a:tcPr/>
                </a:tc>
                <a:tc>
                  <a:txBody>
                    <a:bodyPr/>
                    <a:lstStyle/>
                    <a:p>
                      <a:pPr>
                        <a:lnSpc>
                          <a:spcPct val="107000"/>
                        </a:lnSpc>
                        <a:spcAft>
                          <a:spcPts val="0"/>
                        </a:spcAft>
                      </a:pPr>
                      <a:r>
                        <a:rPr lang="en-GB" sz="1200">
                          <a:effectLst/>
                          <a:latin typeface="+mn-lt"/>
                        </a:rPr>
                        <a:t>Drugs regimen</a:t>
                      </a:r>
                      <a:endParaRPr lang="en-GB" sz="120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1488046665"/>
                  </a:ext>
                </a:extLst>
              </a:tr>
              <a:tr h="276171">
                <a:tc vMerge="1">
                  <a:txBody>
                    <a:bodyPr/>
                    <a:lstStyle/>
                    <a:p>
                      <a:endParaRPr lang="en-GB"/>
                    </a:p>
                  </a:txBody>
                  <a:tcPr/>
                </a:tc>
                <a:tc>
                  <a:txBody>
                    <a:bodyPr/>
                    <a:lstStyle/>
                    <a:p>
                      <a:pPr>
                        <a:lnSpc>
                          <a:spcPct val="107000"/>
                        </a:lnSpc>
                        <a:spcAft>
                          <a:spcPts val="0"/>
                        </a:spcAft>
                      </a:pPr>
                      <a:r>
                        <a:rPr lang="en-GB" sz="1200">
                          <a:effectLst/>
                          <a:latin typeface="+mn-lt"/>
                        </a:rPr>
                        <a:t>Microscopy</a:t>
                      </a:r>
                      <a:endParaRPr lang="en-GB" sz="120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77092547"/>
                  </a:ext>
                </a:extLst>
              </a:tr>
              <a:tr h="276171">
                <a:tc rowSpan="4">
                  <a:txBody>
                    <a:bodyPr/>
                    <a:lstStyle/>
                    <a:p>
                      <a:pPr>
                        <a:lnSpc>
                          <a:spcPct val="107000"/>
                        </a:lnSpc>
                        <a:spcAft>
                          <a:spcPts val="0"/>
                        </a:spcAft>
                      </a:pPr>
                      <a:r>
                        <a:rPr lang="en-GB" sz="1200" dirty="0">
                          <a:effectLst/>
                          <a:latin typeface="+mn-lt"/>
                        </a:rPr>
                        <a:t>TB Treatment - continuation phase</a:t>
                      </a:r>
                    </a:p>
                    <a:p>
                      <a:pPr>
                        <a:lnSpc>
                          <a:spcPct val="107000"/>
                        </a:lnSpc>
                        <a:spcAft>
                          <a:spcPts val="0"/>
                        </a:spcAft>
                      </a:pPr>
                      <a:r>
                        <a:rPr lang="en-GB" sz="1200" dirty="0">
                          <a:effectLst/>
                          <a:latin typeface="+mn-lt"/>
                        </a:rPr>
                        <a:t> </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tc>
                  <a:txBody>
                    <a:bodyPr/>
                    <a:lstStyle/>
                    <a:p>
                      <a:pPr>
                        <a:lnSpc>
                          <a:spcPct val="107000"/>
                        </a:lnSpc>
                        <a:spcAft>
                          <a:spcPts val="0"/>
                        </a:spcAft>
                      </a:pPr>
                      <a:r>
                        <a:rPr lang="en-GB" sz="1200">
                          <a:effectLst/>
                          <a:latin typeface="+mn-lt"/>
                        </a:rPr>
                        <a:t>Outpatient visits</a:t>
                      </a:r>
                      <a:endParaRPr lang="en-GB" sz="120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2729274508"/>
                  </a:ext>
                </a:extLst>
              </a:tr>
              <a:tr h="276171">
                <a:tc vMerge="1">
                  <a:txBody>
                    <a:bodyPr/>
                    <a:lstStyle/>
                    <a:p>
                      <a:endParaRPr lang="en-GB"/>
                    </a:p>
                  </a:txBody>
                  <a:tcPr/>
                </a:tc>
                <a:tc>
                  <a:txBody>
                    <a:bodyPr/>
                    <a:lstStyle/>
                    <a:p>
                      <a:pPr>
                        <a:lnSpc>
                          <a:spcPct val="107000"/>
                        </a:lnSpc>
                        <a:spcAft>
                          <a:spcPts val="0"/>
                        </a:spcAft>
                      </a:pPr>
                      <a:r>
                        <a:rPr lang="en-GB" sz="1200">
                          <a:effectLst/>
                          <a:latin typeface="+mn-lt"/>
                        </a:rPr>
                        <a:t>Community observation visits</a:t>
                      </a:r>
                      <a:endParaRPr lang="en-GB" sz="120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3833794840"/>
                  </a:ext>
                </a:extLst>
              </a:tr>
              <a:tr h="276171">
                <a:tc vMerge="1">
                  <a:txBody>
                    <a:bodyPr/>
                    <a:lstStyle/>
                    <a:p>
                      <a:endParaRPr lang="en-GB"/>
                    </a:p>
                  </a:txBody>
                  <a:tcPr/>
                </a:tc>
                <a:tc>
                  <a:txBody>
                    <a:bodyPr/>
                    <a:lstStyle/>
                    <a:p>
                      <a:pPr>
                        <a:lnSpc>
                          <a:spcPct val="107000"/>
                        </a:lnSpc>
                        <a:spcAft>
                          <a:spcPts val="0"/>
                        </a:spcAft>
                      </a:pPr>
                      <a:r>
                        <a:rPr lang="en-GB" sz="1200">
                          <a:effectLst/>
                          <a:latin typeface="+mn-lt"/>
                        </a:rPr>
                        <a:t>Drugs regimen</a:t>
                      </a:r>
                      <a:endParaRPr lang="en-GB" sz="120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2254190674"/>
                  </a:ext>
                </a:extLst>
              </a:tr>
              <a:tr h="276171">
                <a:tc vMerge="1">
                  <a:txBody>
                    <a:bodyPr/>
                    <a:lstStyle/>
                    <a:p>
                      <a:endParaRPr lang="en-GB"/>
                    </a:p>
                  </a:txBody>
                  <a:tcPr/>
                </a:tc>
                <a:tc>
                  <a:txBody>
                    <a:bodyPr/>
                    <a:lstStyle/>
                    <a:p>
                      <a:pPr>
                        <a:lnSpc>
                          <a:spcPct val="107000"/>
                        </a:lnSpc>
                        <a:spcAft>
                          <a:spcPts val="0"/>
                        </a:spcAft>
                      </a:pPr>
                      <a:r>
                        <a:rPr lang="en-GB" sz="1200" dirty="0">
                          <a:effectLst/>
                          <a:latin typeface="+mn-lt"/>
                        </a:rPr>
                        <a:t>Microscopy</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solidFill>
                      <a:srgbClr val="FFFFFF"/>
                    </a:solidFill>
                  </a:tcPr>
                </a:tc>
                <a:extLst>
                  <a:ext uri="{0D108BD9-81ED-4DB2-BD59-A6C34878D82A}">
                    <a16:rowId xmlns:a16="http://schemas.microsoft.com/office/drawing/2014/main" val="770145207"/>
                  </a:ext>
                </a:extLst>
              </a:tr>
            </a:tbl>
          </a:graphicData>
        </a:graphic>
      </p:graphicFrame>
      <p:graphicFrame>
        <p:nvGraphicFramePr>
          <p:cNvPr id="7" name="Content Placeholder 6"/>
          <p:cNvGraphicFramePr>
            <a:graphicFrameLocks noGrp="1"/>
          </p:cNvGraphicFramePr>
          <p:nvPr>
            <p:ph idx="1"/>
            <p:extLst/>
          </p:nvPr>
        </p:nvGraphicFramePr>
        <p:xfrm>
          <a:off x="431180" y="1354374"/>
          <a:ext cx="7886700" cy="1841627"/>
        </p:xfrm>
        <a:graphic>
          <a:graphicData uri="http://schemas.openxmlformats.org/drawingml/2006/table">
            <a:tbl>
              <a:tblPr>
                <a:tableStyleId>{5C22544A-7EE6-4342-B048-85BDC9FD1C3A}</a:tableStyleId>
              </a:tblPr>
              <a:tblGrid>
                <a:gridCol w="1754002">
                  <a:extLst>
                    <a:ext uri="{9D8B030D-6E8A-4147-A177-3AD203B41FA5}">
                      <a16:colId xmlns:a16="http://schemas.microsoft.com/office/drawing/2014/main" val="2139251722"/>
                    </a:ext>
                  </a:extLst>
                </a:gridCol>
                <a:gridCol w="2416485">
                  <a:extLst>
                    <a:ext uri="{9D8B030D-6E8A-4147-A177-3AD203B41FA5}">
                      <a16:colId xmlns:a16="http://schemas.microsoft.com/office/drawing/2014/main" val="626330284"/>
                    </a:ext>
                  </a:extLst>
                </a:gridCol>
                <a:gridCol w="2260328">
                  <a:extLst>
                    <a:ext uri="{9D8B030D-6E8A-4147-A177-3AD203B41FA5}">
                      <a16:colId xmlns:a16="http://schemas.microsoft.com/office/drawing/2014/main" val="1539495233"/>
                    </a:ext>
                  </a:extLst>
                </a:gridCol>
                <a:gridCol w="1455885">
                  <a:extLst>
                    <a:ext uri="{9D8B030D-6E8A-4147-A177-3AD203B41FA5}">
                      <a16:colId xmlns:a16="http://schemas.microsoft.com/office/drawing/2014/main" val="3362280445"/>
                    </a:ext>
                  </a:extLst>
                </a:gridCol>
              </a:tblGrid>
              <a:tr h="0">
                <a:tc>
                  <a:txBody>
                    <a:bodyPr/>
                    <a:lstStyle/>
                    <a:p>
                      <a:pPr algn="l">
                        <a:lnSpc>
                          <a:spcPct val="107000"/>
                        </a:lnSpc>
                        <a:spcAft>
                          <a:spcPts val="0"/>
                        </a:spcAft>
                      </a:pPr>
                      <a:r>
                        <a:rPr lang="en-GB" sz="1200" b="1" dirty="0">
                          <a:effectLst/>
                          <a:latin typeface="+mn-lt"/>
                          <a:ea typeface="MS Mincho" panose="02020609040205080304" pitchFamily="49" charset="-128"/>
                          <a:cs typeface="Times New Roman" panose="02020603050405020304" pitchFamily="18" charset="0"/>
                        </a:rPr>
                        <a:t>Intervention</a:t>
                      </a:r>
                    </a:p>
                  </a:txBody>
                  <a:tcPr marL="68580" marR="68580" marT="0" marB="0"/>
                </a:tc>
                <a:tc>
                  <a:txBody>
                    <a:bodyPr/>
                    <a:lstStyle/>
                    <a:p>
                      <a:pPr algn="l">
                        <a:lnSpc>
                          <a:spcPct val="107000"/>
                        </a:lnSpc>
                        <a:spcAft>
                          <a:spcPts val="0"/>
                        </a:spcAft>
                      </a:pPr>
                      <a:r>
                        <a:rPr lang="en-GB" sz="1200" b="1" dirty="0">
                          <a:effectLst/>
                          <a:latin typeface="+mn-lt"/>
                          <a:ea typeface="MS Mincho" panose="02020609040205080304" pitchFamily="49" charset="-128"/>
                          <a:cs typeface="Times New Roman" panose="02020603050405020304" pitchFamily="18" charset="0"/>
                        </a:rPr>
                        <a:t>Sub-intervention</a:t>
                      </a:r>
                    </a:p>
                  </a:txBody>
                  <a:tcPr marL="68580" marR="68580" marT="0" marB="0"/>
                </a:tc>
                <a:tc>
                  <a:txBody>
                    <a:bodyPr/>
                    <a:lstStyle/>
                    <a:p>
                      <a:pPr marL="457200" algn="l">
                        <a:spcAft>
                          <a:spcPts val="0"/>
                        </a:spcAft>
                      </a:pPr>
                      <a:r>
                        <a:rPr lang="en-GB" sz="1200" b="1" dirty="0">
                          <a:solidFill>
                            <a:srgbClr val="000000"/>
                          </a:solidFill>
                          <a:effectLst/>
                          <a:latin typeface="+mn-lt"/>
                          <a:ea typeface="Cambria" panose="02040503050406030204" pitchFamily="18" charset="0"/>
                          <a:cs typeface="Cambria" panose="02040503050406030204" pitchFamily="18" charset="0"/>
                        </a:rPr>
                        <a:t>Population</a:t>
                      </a:r>
                    </a:p>
                  </a:txBody>
                  <a:tcPr marL="68580" marR="68580" marT="0" marB="0"/>
                </a:tc>
                <a:tc>
                  <a:txBody>
                    <a:bodyPr/>
                    <a:lstStyle/>
                    <a:p>
                      <a:pPr algn="l">
                        <a:lnSpc>
                          <a:spcPct val="107000"/>
                        </a:lnSpc>
                        <a:spcAft>
                          <a:spcPts val="0"/>
                        </a:spcAft>
                      </a:pPr>
                      <a:r>
                        <a:rPr lang="en-GB" sz="1200" b="1" dirty="0">
                          <a:effectLst/>
                          <a:latin typeface="+mn-lt"/>
                          <a:ea typeface="MS Mincho" panose="02020609040205080304" pitchFamily="49" charset="-128"/>
                          <a:cs typeface="Times New Roman" panose="02020603050405020304" pitchFamily="18" charset="0"/>
                        </a:rPr>
                        <a:t>Unit cost</a:t>
                      </a:r>
                    </a:p>
                  </a:txBody>
                  <a:tcPr marL="68580" marR="68580" marT="0" marB="0"/>
                </a:tc>
                <a:extLst>
                  <a:ext uri="{0D108BD9-81ED-4DB2-BD59-A6C34878D82A}">
                    <a16:rowId xmlns:a16="http://schemas.microsoft.com/office/drawing/2014/main" val="2052472096"/>
                  </a:ext>
                </a:extLst>
              </a:tr>
              <a:tr h="0">
                <a:tc>
                  <a:txBody>
                    <a:bodyPr/>
                    <a:lstStyle/>
                    <a:p>
                      <a:pPr algn="l">
                        <a:lnSpc>
                          <a:spcPct val="107000"/>
                        </a:lnSpc>
                        <a:spcAft>
                          <a:spcPts val="0"/>
                        </a:spcAft>
                      </a:pPr>
                      <a:r>
                        <a:rPr lang="en-GB" sz="1200" dirty="0">
                          <a:effectLst/>
                          <a:latin typeface="+mn-lt"/>
                        </a:rPr>
                        <a:t>TB Treatment - intensive phase</a:t>
                      </a:r>
                    </a:p>
                    <a:p>
                      <a:pPr algn="l">
                        <a:lnSpc>
                          <a:spcPct val="107000"/>
                        </a:lnSpc>
                        <a:spcAft>
                          <a:spcPts val="0"/>
                        </a:spcAft>
                      </a:pPr>
                      <a:r>
                        <a:rPr lang="en-GB" sz="1200" dirty="0">
                          <a:effectLst/>
                          <a:latin typeface="+mn-lt"/>
                        </a:rPr>
                        <a:t> </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en-GB" sz="1200" dirty="0">
                          <a:effectLst/>
                          <a:latin typeface="+mn-lt"/>
                        </a:rPr>
                        <a:t>New</a:t>
                      </a:r>
                    </a:p>
                    <a:p>
                      <a:pPr marL="342900" lvl="0" indent="-342900" algn="l">
                        <a:spcAft>
                          <a:spcPts val="0"/>
                        </a:spcAft>
                        <a:buFont typeface="Symbol" panose="05050102010706020507" pitchFamily="18" charset="2"/>
                        <a:buChar char=""/>
                      </a:pPr>
                      <a:r>
                        <a:rPr lang="en-GB" sz="1200" dirty="0">
                          <a:effectLst/>
                          <a:latin typeface="+mn-lt"/>
                        </a:rPr>
                        <a:t>Retreatment drugs</a:t>
                      </a:r>
                    </a:p>
                    <a:p>
                      <a:pPr marL="342900" lvl="0" indent="-342900" algn="l">
                        <a:spcAft>
                          <a:spcPts val="0"/>
                        </a:spcAft>
                        <a:buFont typeface="Symbol" panose="05050102010706020507" pitchFamily="18" charset="2"/>
                        <a:buChar char=""/>
                      </a:pPr>
                      <a:r>
                        <a:rPr lang="en-GB" sz="1200" dirty="0">
                          <a:effectLst/>
                          <a:latin typeface="+mn-lt"/>
                        </a:rPr>
                        <a:t>MDR</a:t>
                      </a:r>
                    </a:p>
                    <a:p>
                      <a:pPr marL="342900" lvl="0" indent="-342900" algn="l">
                        <a:spcAft>
                          <a:spcPts val="0"/>
                        </a:spcAft>
                        <a:buFont typeface="Symbol" panose="05050102010706020507" pitchFamily="18" charset="2"/>
                        <a:buChar char=""/>
                      </a:pPr>
                      <a:r>
                        <a:rPr lang="en-GB" sz="1200" dirty="0">
                          <a:effectLst/>
                          <a:latin typeface="+mn-lt"/>
                        </a:rPr>
                        <a:t>Pre –XDR</a:t>
                      </a:r>
                    </a:p>
                    <a:p>
                      <a:pPr marL="342900" lvl="0" indent="-342900" algn="l">
                        <a:spcAft>
                          <a:spcPts val="0"/>
                        </a:spcAft>
                        <a:buFont typeface="Symbol" panose="05050102010706020507" pitchFamily="18" charset="2"/>
                        <a:buChar char=""/>
                      </a:pPr>
                      <a:r>
                        <a:rPr lang="en-GB" sz="1200" dirty="0">
                          <a:effectLst/>
                          <a:latin typeface="+mn-lt"/>
                        </a:rPr>
                        <a:t>XDR</a:t>
                      </a:r>
                    </a:p>
                    <a:p>
                      <a:pPr marL="342900" lvl="0" indent="-342900" algn="l">
                        <a:spcAft>
                          <a:spcPts val="0"/>
                        </a:spcAft>
                        <a:buFont typeface="Symbol" panose="05050102010706020507" pitchFamily="18" charset="2"/>
                        <a:buChar char=""/>
                      </a:pPr>
                      <a:r>
                        <a:rPr lang="en-GB" sz="1200" dirty="0">
                          <a:effectLst/>
                          <a:latin typeface="+mn-lt"/>
                        </a:rPr>
                        <a:t>Other</a:t>
                      </a:r>
                    </a:p>
                    <a:p>
                      <a:pPr algn="l">
                        <a:lnSpc>
                          <a:spcPct val="107000"/>
                        </a:lnSpc>
                        <a:spcAft>
                          <a:spcPts val="0"/>
                        </a:spcAft>
                      </a:pPr>
                      <a:r>
                        <a:rPr lang="en-GB" sz="1200" dirty="0">
                          <a:effectLst/>
                          <a:latin typeface="+mn-lt"/>
                        </a:rPr>
                        <a:t> </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tc>
                <a:tc>
                  <a:txBody>
                    <a:bodyPr/>
                    <a:lstStyle/>
                    <a:p>
                      <a:pPr marL="342900" lvl="0" indent="-342900" algn="l">
                        <a:spcAft>
                          <a:spcPts val="0"/>
                        </a:spcAft>
                        <a:buFont typeface="Symbol" panose="05050102010706020507" pitchFamily="18" charset="2"/>
                        <a:buChar char=""/>
                      </a:pPr>
                      <a:r>
                        <a:rPr lang="en-GB" sz="1200">
                          <a:effectLst/>
                          <a:latin typeface="+mn-lt"/>
                        </a:rPr>
                        <a:t>Children</a:t>
                      </a:r>
                    </a:p>
                    <a:p>
                      <a:pPr marL="342900" lvl="0" indent="-342900" algn="l">
                        <a:spcAft>
                          <a:spcPts val="0"/>
                        </a:spcAft>
                        <a:buFont typeface="Symbol" panose="05050102010706020507" pitchFamily="18" charset="2"/>
                        <a:buChar char=""/>
                      </a:pPr>
                      <a:r>
                        <a:rPr lang="en-GB" sz="1200">
                          <a:effectLst/>
                          <a:latin typeface="+mn-lt"/>
                        </a:rPr>
                        <a:t>Community</a:t>
                      </a:r>
                    </a:p>
                    <a:p>
                      <a:pPr marL="342900" lvl="0" indent="-342900" algn="l">
                        <a:spcAft>
                          <a:spcPts val="0"/>
                        </a:spcAft>
                        <a:buFont typeface="Symbol" panose="05050102010706020507" pitchFamily="18" charset="2"/>
                        <a:buChar char=""/>
                      </a:pPr>
                      <a:r>
                        <a:rPr lang="en-GB" sz="1200">
                          <a:effectLst/>
                          <a:latin typeface="+mn-lt"/>
                        </a:rPr>
                        <a:t>Contacts</a:t>
                      </a:r>
                    </a:p>
                    <a:p>
                      <a:pPr marL="342900" lvl="0" indent="-342900" algn="l">
                        <a:spcAft>
                          <a:spcPts val="0"/>
                        </a:spcAft>
                        <a:buFont typeface="Symbol" panose="05050102010706020507" pitchFamily="18" charset="2"/>
                        <a:buChar char=""/>
                      </a:pPr>
                      <a:r>
                        <a:rPr lang="en-GB" sz="1200">
                          <a:effectLst/>
                          <a:latin typeface="+mn-lt"/>
                        </a:rPr>
                        <a:t>General</a:t>
                      </a:r>
                    </a:p>
                    <a:p>
                      <a:pPr marL="342900" lvl="0" indent="-342900" algn="l">
                        <a:spcAft>
                          <a:spcPts val="0"/>
                        </a:spcAft>
                        <a:buFont typeface="Symbol" panose="05050102010706020507" pitchFamily="18" charset="2"/>
                        <a:buChar char=""/>
                      </a:pPr>
                      <a:r>
                        <a:rPr lang="en-GB" sz="1200">
                          <a:effectLst/>
                          <a:latin typeface="+mn-lt"/>
                        </a:rPr>
                        <a:t>Prisons</a:t>
                      </a:r>
                    </a:p>
                    <a:p>
                      <a:pPr marL="342900" lvl="0" indent="-342900" algn="l">
                        <a:spcAft>
                          <a:spcPts val="0"/>
                        </a:spcAft>
                        <a:buFont typeface="Symbol" panose="05050102010706020507" pitchFamily="18" charset="2"/>
                        <a:buChar char=""/>
                      </a:pPr>
                      <a:r>
                        <a:rPr lang="en-GB" sz="1200">
                          <a:effectLst/>
                          <a:latin typeface="+mn-lt"/>
                        </a:rPr>
                        <a:t>Facility attendees</a:t>
                      </a:r>
                    </a:p>
                    <a:p>
                      <a:pPr marL="342900" lvl="0" indent="-342900" algn="l">
                        <a:spcAft>
                          <a:spcPts val="0"/>
                        </a:spcAft>
                        <a:buFont typeface="Symbol" panose="05050102010706020507" pitchFamily="18" charset="2"/>
                        <a:buChar char=""/>
                      </a:pPr>
                      <a:r>
                        <a:rPr lang="en-GB" sz="1200">
                          <a:effectLst/>
                          <a:latin typeface="+mn-lt"/>
                        </a:rPr>
                        <a:t>High risk</a:t>
                      </a:r>
                    </a:p>
                    <a:p>
                      <a:pPr marL="342900" lvl="0" indent="-342900" algn="l">
                        <a:spcAft>
                          <a:spcPts val="0"/>
                        </a:spcAft>
                        <a:buFont typeface="Symbol" panose="05050102010706020507" pitchFamily="18" charset="2"/>
                        <a:buChar char=""/>
                      </a:pPr>
                      <a:r>
                        <a:rPr lang="en-GB" sz="1200">
                          <a:effectLst/>
                          <a:latin typeface="+mn-lt"/>
                        </a:rPr>
                        <a:t>Other</a:t>
                      </a:r>
                    </a:p>
                    <a:p>
                      <a:pPr marL="457200" algn="l">
                        <a:spcAft>
                          <a:spcPts val="0"/>
                        </a:spcAft>
                      </a:pPr>
                      <a:r>
                        <a:rPr lang="en-GB" sz="1200">
                          <a:effectLst/>
                          <a:latin typeface="+mn-lt"/>
                        </a:rPr>
                        <a:t> </a:t>
                      </a:r>
                      <a:endParaRPr lang="en-GB" sz="1200">
                        <a:solidFill>
                          <a:srgbClr val="000000"/>
                        </a:solidFill>
                        <a:effectLst/>
                        <a:latin typeface="+mn-lt"/>
                        <a:ea typeface="Cambria" panose="02040503050406030204" pitchFamily="18" charset="0"/>
                        <a:cs typeface="Cambria" panose="02040503050406030204" pitchFamily="18" charset="0"/>
                      </a:endParaRPr>
                    </a:p>
                  </a:txBody>
                  <a:tcPr marL="68580" marR="68580" marT="0" marB="0"/>
                </a:tc>
                <a:tc>
                  <a:txBody>
                    <a:bodyPr/>
                    <a:lstStyle/>
                    <a:p>
                      <a:pPr algn="l">
                        <a:lnSpc>
                          <a:spcPct val="107000"/>
                        </a:lnSpc>
                        <a:spcAft>
                          <a:spcPts val="0"/>
                        </a:spcAft>
                      </a:pPr>
                      <a:r>
                        <a:rPr lang="en-GB" sz="1200" dirty="0">
                          <a:effectLst/>
                          <a:latin typeface="+mn-lt"/>
                        </a:rPr>
                        <a:t>Cost per person (or person month) treated in intensive phase”</a:t>
                      </a:r>
                      <a:endParaRPr lang="en-GB" sz="1200" dirty="0">
                        <a:effectLst/>
                        <a:latin typeface="+mn-lt"/>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4291551229"/>
                  </a:ext>
                </a:extLst>
              </a:tr>
            </a:tbl>
          </a:graphicData>
        </a:graphic>
      </p:graphicFrame>
    </p:spTree>
    <p:extLst>
      <p:ext uri="{BB962C8B-B14F-4D97-AF65-F5344CB8AC3E}">
        <p14:creationId xmlns:p14="http://schemas.microsoft.com/office/powerpoint/2010/main" val="20638440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approach </a:t>
            </a:r>
          </a:p>
        </p:txBody>
      </p:sp>
      <p:sp>
        <p:nvSpPr>
          <p:cNvPr id="3" name="Content Placeholder 2"/>
          <p:cNvSpPr>
            <a:spLocks noGrp="1"/>
          </p:cNvSpPr>
          <p:nvPr>
            <p:ph idx="1"/>
          </p:nvPr>
        </p:nvSpPr>
        <p:spPr/>
        <p:txBody>
          <a:bodyPr/>
          <a:lstStyle/>
          <a:p>
            <a:pPr marL="514350" indent="-514350">
              <a:buFont typeface="+mj-lt"/>
              <a:buAutoNum type="arabicPeriod"/>
            </a:pPr>
            <a:r>
              <a:rPr lang="en-GB" dirty="0"/>
              <a:t>Set of ‘acceptable’ principles</a:t>
            </a:r>
          </a:p>
          <a:p>
            <a:pPr marL="514350" indent="-514350">
              <a:buFont typeface="+mj-lt"/>
              <a:buAutoNum type="arabicPeriod"/>
            </a:pPr>
            <a:r>
              <a:rPr lang="en-GB" dirty="0"/>
              <a:t>Methodological guidance on how to achieve those principles (theory and evidence based)</a:t>
            </a:r>
          </a:p>
          <a:p>
            <a:pPr marL="514350" indent="-514350">
              <a:buFont typeface="+mj-lt"/>
              <a:buAutoNum type="arabicPeriod"/>
            </a:pPr>
            <a:r>
              <a:rPr lang="en-GB" dirty="0"/>
              <a:t>Standardisation for specific interventions with additional guidance where available</a:t>
            </a:r>
          </a:p>
          <a:p>
            <a:pPr marL="514350" indent="-514350">
              <a:buFont typeface="+mj-lt"/>
              <a:buAutoNum type="arabicPeriod"/>
            </a:pPr>
            <a:r>
              <a:rPr lang="en-GB" dirty="0"/>
              <a:t>Reporting standards</a:t>
            </a:r>
          </a:p>
        </p:txBody>
      </p:sp>
    </p:spTree>
    <p:extLst>
      <p:ext uri="{BB962C8B-B14F-4D97-AF65-F5344CB8AC3E}">
        <p14:creationId xmlns:p14="http://schemas.microsoft.com/office/powerpoint/2010/main" val="2975522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8953500" cy="857250"/>
          <a:chOff x="95250" y="95250"/>
          <a:chExt cx="8953500" cy="857250"/>
        </a:xfrm>
      </p:grpSpPr>
      <p:sp>
        <p:nvSpPr>
          <p:cNvPr id="3" name="TextBox 2"/>
          <p:cNvSpPr txBox="1"/>
          <p:nvPr/>
        </p:nvSpPr>
        <p:spPr>
          <a:xfrm>
            <a:off x="95250" y="95250"/>
            <a:ext cx="8858250" cy="571500"/>
          </a:xfrm>
          <a:prstGeom prst="rect">
            <a:avLst/>
          </a:prstGeom>
        </p:spPr>
        <p:txBody>
          <a:bodyPr lIns="91440" tIns="45720" rIns="91440" bIns="45720" rtlCol="0">
            <a:spAutoFit/>
          </a:bodyPr>
          <a:lstStyle/>
          <a:p>
            <a:pPr marL="0" marR="0" lvl="0" indent="0" algn="l" fontAlgn="base"/>
            <a:r>
              <a:rPr lang="en-US" sz="2400" b="0" i="0" u="none" strike="noStrike">
                <a:solidFill>
                  <a:srgbClr val="000000">
                    <a:alpha val="100000"/>
                  </a:srgbClr>
                </a:solidFill>
                <a:latin typeface="Calibri"/>
              </a:rPr>
              <a:t>What do you value most in cost data?</a:t>
            </a:r>
          </a:p>
        </p:txBody>
      </p:sp>
      <p:graphicFrame>
        <p:nvGraphicFramePr>
          <p:cNvPr id="2" name="Table 1"/>
          <p:cNvGraphicFramePr>
            <a:graphicFrameLocks noGrp="1"/>
          </p:cNvGraphicFramePr>
          <p:nvPr/>
        </p:nvGraphicFramePr>
        <p:xfrm>
          <a:off x="95250" y="857250"/>
          <a:ext cx="8858252" cy="1950720"/>
        </p:xfrm>
        <a:graphic>
          <a:graphicData uri="http://schemas.openxmlformats.org/drawingml/2006/table">
            <a:tbl>
              <a:tblPr firstRow="1" bandRow="1"/>
              <a:tblGrid>
                <a:gridCol w="2214563">
                  <a:extLst>
                    <a:ext uri="{9D8B030D-6E8A-4147-A177-3AD203B41FA5}">
                      <a16:colId xmlns:a16="http://schemas.microsoft.com/office/drawing/2014/main" val="20000"/>
                    </a:ext>
                  </a:extLst>
                </a:gridCol>
                <a:gridCol w="2214563">
                  <a:extLst>
                    <a:ext uri="{9D8B030D-6E8A-4147-A177-3AD203B41FA5}">
                      <a16:colId xmlns:a16="http://schemas.microsoft.com/office/drawing/2014/main" val="20001"/>
                    </a:ext>
                  </a:extLst>
                </a:gridCol>
                <a:gridCol w="2214563">
                  <a:extLst>
                    <a:ext uri="{9D8B030D-6E8A-4147-A177-3AD203B41FA5}">
                      <a16:colId xmlns:a16="http://schemas.microsoft.com/office/drawing/2014/main" val="20002"/>
                    </a:ext>
                  </a:extLst>
                </a:gridCol>
                <a:gridCol w="2214563">
                  <a:extLst>
                    <a:ext uri="{9D8B030D-6E8A-4147-A177-3AD203B41FA5}">
                      <a16:colId xmlns:a16="http://schemas.microsoft.com/office/drawing/2014/main" val="20003"/>
                    </a:ext>
                  </a:extLst>
                </a:gridCol>
              </a:tblGrid>
              <a:tr h="190500">
                <a:tc>
                  <a:txBody>
                    <a:bodyPr/>
                    <a:lstStyle/>
                    <a:p>
                      <a:pPr marL="0" marR="0" lvl="0" indent="0" algn="l" fontAlgn="base"/>
                      <a:r>
                        <a:rPr lang="en-US" sz="1000" b="0" i="0" u="none" strike="noStrike">
                          <a:solidFill>
                            <a:srgbClr val="000000">
                              <a:alpha val="100000"/>
                            </a:srgbClr>
                          </a:solidFill>
                          <a:latin typeface="Calibri"/>
                        </a:rPr>
                        <a:t>Overall Rank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Item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Score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Total Respondents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25400" cap="flat" cmpd="sng" algn="ctr">
                      <a:solidFill>
                        <a:srgbClr val="777777">
                          <a:alpha val="100000"/>
                        </a:srgbClr>
                      </a:solid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0"/>
                  </a:ext>
                </a:extLst>
              </a:tr>
              <a:tr h="190500">
                <a:tc>
                  <a:txBody>
                    <a:bodyPr/>
                    <a:lstStyle/>
                    <a:p>
                      <a:pPr marL="0" marR="0" lvl="0" indent="0" algn="l" fontAlgn="base"/>
                      <a:r>
                        <a:rPr lang="en-US" sz="1000" b="0" i="0" u="none" strike="noStrike">
                          <a:solidFill>
                            <a:srgbClr val="000000">
                              <a:alpha val="100000"/>
                            </a:srgbClr>
                          </a:solidFill>
                          <a:latin typeface="Calibri"/>
                        </a:rPr>
                        <a:t>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Data that is transparent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180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35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1"/>
                  </a:ext>
                </a:extLst>
              </a:tr>
              <a:tr h="190500">
                <a:tc>
                  <a:txBody>
                    <a:bodyPr/>
                    <a:lstStyle/>
                    <a:p>
                      <a:pPr marL="0" marR="0" lvl="0" indent="0" algn="l" fontAlgn="base"/>
                      <a:r>
                        <a:rPr lang="en-US" sz="1000" b="0" i="0" u="none" strike="noStrike">
                          <a:solidFill>
                            <a:srgbClr val="000000">
                              <a:alpha val="100000"/>
                            </a:srgbClr>
                          </a:solidFill>
                          <a:latin typeface="Calibri"/>
                        </a:rPr>
                        <a:t>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Data that is accurate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166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32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2"/>
                  </a:ext>
                </a:extLst>
              </a:tr>
              <a:tr h="190500">
                <a:tc>
                  <a:txBody>
                    <a:bodyPr/>
                    <a:lstStyle/>
                    <a:p>
                      <a:pPr marL="0" marR="0" lvl="0" indent="0" algn="l" fontAlgn="base"/>
                      <a:r>
                        <a:rPr lang="en-US" sz="1000" b="0" i="0" u="none" strike="noStrike">
                          <a:solidFill>
                            <a:srgbClr val="000000">
                              <a:alpha val="100000"/>
                            </a:srgbClr>
                          </a:solidFill>
                          <a:latin typeface="Calibri"/>
                        </a:rPr>
                        <a:t>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Data that is relevant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145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34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3"/>
                  </a:ext>
                </a:extLst>
              </a:tr>
              <a:tr h="190500">
                <a:tc>
                  <a:txBody>
                    <a:bodyPr/>
                    <a:lstStyle/>
                    <a:p>
                      <a:pPr marL="0" marR="0" lvl="0" indent="0" algn="l" fontAlgn="base"/>
                      <a:r>
                        <a:rPr lang="en-US" sz="1000" b="0" i="0" u="none" strike="noStrike">
                          <a:solidFill>
                            <a:srgbClr val="000000">
                              <a:alpha val="100000"/>
                            </a:srgbClr>
                          </a:solidFill>
                          <a:latin typeface="Calibri"/>
                        </a:rPr>
                        <a:t>4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Data that is reliable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142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31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4"/>
                  </a:ext>
                </a:extLst>
              </a:tr>
              <a:tr h="190500">
                <a:tc>
                  <a:txBody>
                    <a:bodyPr/>
                    <a:lstStyle/>
                    <a:p>
                      <a:pPr marL="0" marR="0" lvl="0" indent="0" algn="l" fontAlgn="base"/>
                      <a:r>
                        <a:rPr lang="en-US" sz="1000" b="0" i="0" u="none" strike="noStrike">
                          <a:solidFill>
                            <a:srgbClr val="000000">
                              <a:alpha val="100000"/>
                            </a:srgbClr>
                          </a:solidFill>
                          <a:latin typeface="Calibri"/>
                        </a:rPr>
                        <a:t>5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Data that is timely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123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32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5"/>
                  </a:ext>
                </a:extLst>
              </a:tr>
              <a:tr h="190500">
                <a:tc>
                  <a:txBody>
                    <a:bodyPr/>
                    <a:lstStyle/>
                    <a:p>
                      <a:pPr marL="0" marR="0" lvl="0" indent="0" algn="l" fontAlgn="base"/>
                      <a:r>
                        <a:rPr lang="en-US" sz="1000" b="0" i="0" u="none" strike="noStrike">
                          <a:solidFill>
                            <a:srgbClr val="000000">
                              <a:alpha val="100000"/>
                            </a:srgbClr>
                          </a:solidFill>
                          <a:latin typeface="Calibri"/>
                        </a:rPr>
                        <a:t>6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Data that is robust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101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tc>
                  <a:txBody>
                    <a:bodyPr/>
                    <a:lstStyle/>
                    <a:p>
                      <a:pPr marL="0" marR="0" lvl="0" indent="0" algn="l" fontAlgn="base"/>
                      <a:r>
                        <a:rPr lang="en-US" sz="1000" b="0" i="0" u="none" strike="noStrike">
                          <a:solidFill>
                            <a:srgbClr val="000000">
                              <a:alpha val="100000"/>
                            </a:srgbClr>
                          </a:solidFill>
                          <a:latin typeface="Calibri"/>
                        </a:rPr>
                        <a:t>29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FFFFFF">
                        <a:alpha val="100000"/>
                      </a:srgbClr>
                    </a:solidFill>
                  </a:tcPr>
                </a:tc>
                <a:extLst>
                  <a:ext uri="{0D108BD9-81ED-4DB2-BD59-A6C34878D82A}">
                    <a16:rowId xmlns:a16="http://schemas.microsoft.com/office/drawing/2014/main" val="10006"/>
                  </a:ext>
                </a:extLst>
              </a:tr>
              <a:tr h="190500">
                <a:tc>
                  <a:txBody>
                    <a:bodyPr/>
                    <a:lstStyle/>
                    <a:p>
                      <a:pPr marL="0" marR="0" lvl="0" indent="0" algn="l" fontAlgn="base"/>
                      <a:r>
                        <a:rPr lang="en-US" sz="1000" b="0" i="0" u="none" strike="noStrike">
                          <a:solidFill>
                            <a:srgbClr val="000000">
                              <a:alpha val="100000"/>
                            </a:srgbClr>
                          </a:solidFill>
                          <a:latin typeface="Calibri"/>
                        </a:rPr>
                        <a:t>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Data that is precise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a:solidFill>
                            <a:srgbClr val="000000">
                              <a:alpha val="100000"/>
                            </a:srgbClr>
                          </a:solidFill>
                          <a:latin typeface="Calibri"/>
                        </a:rPr>
                        <a:t>69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tc>
                  <a:txBody>
                    <a:bodyPr/>
                    <a:lstStyle/>
                    <a:p>
                      <a:pPr marL="0" marR="0" lvl="0" indent="0" algn="l" fontAlgn="base"/>
                      <a:r>
                        <a:rPr lang="en-US" sz="1000" b="0" i="0" u="none" strike="noStrike" dirty="0">
                          <a:solidFill>
                            <a:srgbClr val="000000">
                              <a:alpha val="100000"/>
                            </a:srgbClr>
                          </a:solidFill>
                          <a:latin typeface="Calibri"/>
                        </a:rPr>
                        <a:t>27 </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5400" cap="flat" cmpd="sng" algn="ctr">
                      <a:solidFill>
                        <a:srgbClr val="777777">
                          <a:alpha val="100000"/>
                        </a:srgbClr>
                      </a:solidFill>
                      <a:prstDash val="solid"/>
                      <a:round/>
                      <a:headEnd type="none" w="med" len="med"/>
                      <a:tailEnd type="none" w="med" len="med"/>
                    </a:lnB>
                    <a:lnTlToBr w="12700" cap="flat" cmpd="sng" algn="ctr">
                      <a:noFill/>
                      <a:prstDash val="solid"/>
                      <a:round/>
                      <a:headEnd type="none" w="med" len="med"/>
                      <a:tailEnd type="none" w="med" len="med"/>
                    </a:lnTlToBr>
                    <a:lnBlToTr w="12700" cap="flat" cmpd="sng" algn="ctr">
                      <a:noFill/>
                      <a:prstDash val="solid"/>
                      <a:round/>
                      <a:headEnd type="none" w="med" len="med"/>
                      <a:tailEnd type="none" w="med" len="med"/>
                    </a:lnBlToTr>
                    <a:solidFill>
                      <a:srgbClr val="DDDDDD">
                        <a:alpha val="100000"/>
                      </a:srgbClr>
                    </a:solidFill>
                  </a:tcPr>
                </a:tc>
                <a:extLst>
                  <a:ext uri="{0D108BD9-81ED-4DB2-BD59-A6C34878D82A}">
                    <a16:rowId xmlns:a16="http://schemas.microsoft.com/office/drawing/2014/main" val="10007"/>
                  </a:ext>
                </a:extLst>
              </a:tr>
            </a:tbl>
          </a:graphicData>
        </a:graphic>
      </p:graphicFrame>
      <p:sp>
        <p:nvSpPr>
          <p:cNvPr id="4" name="Speech Bubble: Oval 3"/>
          <p:cNvSpPr/>
          <p:nvPr/>
        </p:nvSpPr>
        <p:spPr>
          <a:xfrm>
            <a:off x="1691680" y="3284984"/>
            <a:ext cx="3528392" cy="1656184"/>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dirty="0">
                <a:solidFill>
                  <a:schemeClr val="bg1"/>
                </a:solidFill>
              </a:rPr>
              <a:t>It is artificial to have to order them, as I value and require all of the above </a:t>
            </a:r>
            <a:endParaRPr lang="en-GB" dirty="0">
              <a:solidFill>
                <a:schemeClr val="bg1"/>
              </a:solidFill>
            </a:endParaRPr>
          </a:p>
        </p:txBody>
      </p:sp>
      <p:sp>
        <p:nvSpPr>
          <p:cNvPr id="5" name="Speech Bubble: Oval 4"/>
          <p:cNvSpPr/>
          <p:nvPr/>
        </p:nvSpPr>
        <p:spPr>
          <a:xfrm>
            <a:off x="5364088" y="4653136"/>
            <a:ext cx="2808312" cy="1728192"/>
          </a:xfrm>
          <a:prstGeom prst="wedgeEllipseCallout">
            <a:avLst>
              <a:gd name="adj1" fmla="val 30825"/>
              <a:gd name="adj2" fmla="val 5385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lvl="0" algn="ctr" fontAlgn="base"/>
            <a:r>
              <a:rPr lang="en-US">
                <a:solidFill>
                  <a:srgbClr val="000000">
                    <a:alpha val="100000"/>
                  </a:srgbClr>
                </a:solidFill>
              </a:rPr>
              <a:t>"Data that is comprehensive" would have been a good additional option. </a:t>
            </a:r>
            <a:endParaRPr lang="en-US" dirty="0">
              <a:solidFill>
                <a:srgbClr val="000000">
                  <a:alpha val="100000"/>
                </a:srgbClr>
              </a:solidFill>
            </a:endParaRPr>
          </a:p>
        </p:txBody>
      </p:sp>
    </p:spTree>
    <p:extLst>
      <p:ext uri="{BB962C8B-B14F-4D97-AF65-F5344CB8AC3E}">
        <p14:creationId xmlns:p14="http://schemas.microsoft.com/office/powerpoint/2010/main" val="2867319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525D5-231E-47A9-AA1D-1094086EE4B0}"/>
              </a:ext>
            </a:extLst>
          </p:cNvPr>
          <p:cNvSpPr>
            <a:spLocks noGrp="1"/>
          </p:cNvSpPr>
          <p:nvPr>
            <p:ph type="title"/>
          </p:nvPr>
        </p:nvSpPr>
        <p:spPr/>
        <p:txBody>
          <a:bodyPr/>
          <a:lstStyle/>
          <a:p>
            <a:r>
              <a:rPr lang="en-GB" dirty="0"/>
              <a:t>Process</a:t>
            </a:r>
          </a:p>
        </p:txBody>
      </p:sp>
      <p:sp>
        <p:nvSpPr>
          <p:cNvPr id="3" name="Content Placeholder 2">
            <a:extLst>
              <a:ext uri="{FF2B5EF4-FFF2-40B4-BE49-F238E27FC236}">
                <a16:creationId xmlns:a16="http://schemas.microsoft.com/office/drawing/2014/main" id="{0E808307-920A-4E36-BBD6-C2DABC0C06BC}"/>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21607827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Scope of the reference case</a:t>
            </a:r>
          </a:p>
        </p:txBody>
      </p:sp>
      <p:sp>
        <p:nvSpPr>
          <p:cNvPr id="3" name="Content Placeholder 2"/>
          <p:cNvSpPr>
            <a:spLocks noGrp="1"/>
          </p:cNvSpPr>
          <p:nvPr>
            <p:ph idx="1"/>
          </p:nvPr>
        </p:nvSpPr>
        <p:spPr/>
        <p:txBody>
          <a:bodyPr/>
          <a:lstStyle/>
          <a:p>
            <a:pPr marL="0" indent="0">
              <a:buNone/>
            </a:pPr>
            <a:r>
              <a:rPr lang="en-GB" dirty="0"/>
              <a:t>‘</a:t>
            </a:r>
            <a:r>
              <a:rPr lang="en-GB" b="1" dirty="0"/>
              <a:t>Unit costs’ </a:t>
            </a:r>
            <a:r>
              <a:rPr lang="en-GB" dirty="0"/>
              <a:t>estimated using </a:t>
            </a:r>
            <a:r>
              <a:rPr lang="en-GB" b="1" dirty="0"/>
              <a:t>‘research’ </a:t>
            </a:r>
            <a:r>
              <a:rPr lang="en-GB" dirty="0"/>
              <a:t>approaches, but also can be used to think about strengths and weaknesses of routine cost data</a:t>
            </a:r>
          </a:p>
          <a:p>
            <a:pPr marL="0" indent="0">
              <a:buNone/>
            </a:pPr>
            <a:r>
              <a:rPr lang="en-GB" dirty="0"/>
              <a:t>Does </a:t>
            </a:r>
            <a:r>
              <a:rPr lang="en-GB" b="1" dirty="0"/>
              <a:t>not</a:t>
            </a:r>
            <a:r>
              <a:rPr lang="en-GB" dirty="0"/>
              <a:t> include guidance on </a:t>
            </a:r>
            <a:r>
              <a:rPr lang="en-GB" b="1" dirty="0"/>
              <a:t>cost analysis</a:t>
            </a:r>
            <a:r>
              <a:rPr lang="en-GB" dirty="0"/>
              <a:t>, such as estimating investment case costs</a:t>
            </a:r>
          </a:p>
          <a:p>
            <a:pPr marL="0" indent="0">
              <a:buNone/>
            </a:pPr>
            <a:r>
              <a:rPr lang="en-GB" dirty="0"/>
              <a:t>Focuses on </a:t>
            </a:r>
            <a:r>
              <a:rPr lang="en-GB" b="1" dirty="0"/>
              <a:t>provider costs</a:t>
            </a:r>
          </a:p>
        </p:txBody>
      </p:sp>
    </p:spTree>
    <p:extLst>
      <p:ext uri="{BB962C8B-B14F-4D97-AF65-F5344CB8AC3E}">
        <p14:creationId xmlns:p14="http://schemas.microsoft.com/office/powerpoint/2010/main" val="24198412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do we want to achieve?</a:t>
            </a:r>
          </a:p>
        </p:txBody>
      </p:sp>
      <p:sp>
        <p:nvSpPr>
          <p:cNvPr id="3" name="Content Placeholder 2"/>
          <p:cNvSpPr>
            <a:spLocks noGrp="1"/>
          </p:cNvSpPr>
          <p:nvPr>
            <p:ph idx="1"/>
          </p:nvPr>
        </p:nvSpPr>
        <p:spPr/>
        <p:txBody>
          <a:bodyPr/>
          <a:lstStyle/>
          <a:p>
            <a:pPr marL="0" indent="0">
              <a:buNone/>
            </a:pPr>
            <a:r>
              <a:rPr lang="en-GB" dirty="0"/>
              <a:t>Costing is a process of estimation </a:t>
            </a:r>
          </a:p>
          <a:p>
            <a:pPr marL="0" indent="0">
              <a:buNone/>
            </a:pPr>
            <a:r>
              <a:rPr lang="en-GB" dirty="0"/>
              <a:t>Two characteristics of a good estimate:</a:t>
            </a:r>
          </a:p>
          <a:p>
            <a:r>
              <a:rPr lang="en-GB" dirty="0"/>
              <a:t>Precision</a:t>
            </a:r>
          </a:p>
          <a:p>
            <a:r>
              <a:rPr lang="en-GB" dirty="0"/>
              <a:t>Accuracy</a:t>
            </a:r>
          </a:p>
          <a:p>
            <a:pPr marL="0" indent="0">
              <a:buNone/>
            </a:pPr>
            <a:r>
              <a:rPr lang="en-GB" i="1" dirty="0"/>
              <a:t>But how accurate and precise is good enough?</a:t>
            </a:r>
          </a:p>
          <a:p>
            <a:r>
              <a:rPr lang="en-GB" dirty="0"/>
              <a:t>Depends on the decision to be made using the cost</a:t>
            </a:r>
          </a:p>
        </p:txBody>
      </p:sp>
    </p:spTree>
    <p:extLst>
      <p:ext uri="{BB962C8B-B14F-4D97-AF65-F5344CB8AC3E}">
        <p14:creationId xmlns:p14="http://schemas.microsoft.com/office/powerpoint/2010/main" val="22178619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characteristics</a:t>
            </a:r>
          </a:p>
        </p:txBody>
      </p:sp>
      <p:sp>
        <p:nvSpPr>
          <p:cNvPr id="3" name="Content Placeholder 2"/>
          <p:cNvSpPr>
            <a:spLocks noGrp="1"/>
          </p:cNvSpPr>
          <p:nvPr>
            <p:ph idx="1"/>
          </p:nvPr>
        </p:nvSpPr>
        <p:spPr>
          <a:xfrm>
            <a:off x="457200" y="1556792"/>
            <a:ext cx="8229600" cy="3962400"/>
          </a:xfrm>
        </p:spPr>
        <p:txBody>
          <a:bodyPr/>
          <a:lstStyle/>
          <a:p>
            <a:pPr marL="0" indent="0">
              <a:buNone/>
            </a:pPr>
            <a:r>
              <a:rPr lang="en-GB" dirty="0"/>
              <a:t>Generalisability</a:t>
            </a:r>
          </a:p>
          <a:p>
            <a:r>
              <a:rPr lang="en-GB" dirty="0"/>
              <a:t>Can we apply the cost to other settings?</a:t>
            </a:r>
          </a:p>
          <a:p>
            <a:r>
              <a:rPr lang="en-GB" i="1" dirty="0"/>
              <a:t>More important to be relevant to context?</a:t>
            </a:r>
          </a:p>
          <a:p>
            <a:pPr marL="0" indent="0">
              <a:buNone/>
            </a:pPr>
            <a:r>
              <a:rPr lang="en-GB" dirty="0"/>
              <a:t>Comparability</a:t>
            </a:r>
          </a:p>
          <a:p>
            <a:r>
              <a:rPr lang="en-GB" dirty="0"/>
              <a:t>Are cost estimates comparable with on another?</a:t>
            </a:r>
          </a:p>
          <a:p>
            <a:r>
              <a:rPr lang="en-GB" i="1" dirty="0"/>
              <a:t>Standards or standardisation?</a:t>
            </a:r>
          </a:p>
          <a:p>
            <a:pPr marL="0" indent="0">
              <a:buNone/>
            </a:pPr>
            <a:endParaRPr lang="en-GB" dirty="0"/>
          </a:p>
        </p:txBody>
      </p:sp>
    </p:spTree>
    <p:extLst>
      <p:ext uri="{BB962C8B-B14F-4D97-AF65-F5344CB8AC3E}">
        <p14:creationId xmlns:p14="http://schemas.microsoft.com/office/powerpoint/2010/main" val="171387708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84D91-9214-4687-888A-825DB526713E}"/>
              </a:ext>
            </a:extLst>
          </p:cNvPr>
          <p:cNvSpPr>
            <a:spLocks noGrp="1"/>
          </p:cNvSpPr>
          <p:nvPr>
            <p:ph type="title"/>
          </p:nvPr>
        </p:nvSpPr>
        <p:spPr/>
        <p:txBody>
          <a:bodyPr/>
          <a:lstStyle/>
          <a:p>
            <a:r>
              <a:rPr lang="en-GB" dirty="0"/>
              <a:t>Cost functions vs unit costs</a:t>
            </a:r>
          </a:p>
        </p:txBody>
      </p:sp>
      <p:sp>
        <p:nvSpPr>
          <p:cNvPr id="3" name="Content Placeholder 2">
            <a:extLst>
              <a:ext uri="{FF2B5EF4-FFF2-40B4-BE49-F238E27FC236}">
                <a16:creationId xmlns:a16="http://schemas.microsoft.com/office/drawing/2014/main" id="{8061ED7F-3FA9-4E9B-A76B-ED7E574B2D08}"/>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4093869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75A85-BCB7-445E-9094-696FC9F9B417}"/>
              </a:ext>
            </a:extLst>
          </p:cNvPr>
          <p:cNvSpPr>
            <a:spLocks noGrp="1"/>
          </p:cNvSpPr>
          <p:nvPr>
            <p:ph type="title"/>
          </p:nvPr>
        </p:nvSpPr>
        <p:spPr/>
        <p:txBody>
          <a:bodyPr/>
          <a:lstStyle/>
          <a:p>
            <a:r>
              <a:rPr lang="en-GB" dirty="0"/>
              <a:t>Limited </a:t>
            </a:r>
            <a:r>
              <a:rPr lang="en-GB" dirty="0" err="1"/>
              <a:t>empricial</a:t>
            </a:r>
            <a:r>
              <a:rPr lang="en-GB" dirty="0"/>
              <a:t> validation of measurement tools/ approaches</a:t>
            </a:r>
          </a:p>
        </p:txBody>
      </p:sp>
      <p:sp>
        <p:nvSpPr>
          <p:cNvPr id="3" name="Content Placeholder 2">
            <a:extLst>
              <a:ext uri="{FF2B5EF4-FFF2-40B4-BE49-F238E27FC236}">
                <a16:creationId xmlns:a16="http://schemas.microsoft.com/office/drawing/2014/main" id="{185BF731-3997-4797-8F30-42147240709A}"/>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28998558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First challenge – cost for purpose a cost is not a cost</a:t>
            </a:r>
          </a:p>
        </p:txBody>
      </p:sp>
      <p:sp>
        <p:nvSpPr>
          <p:cNvPr id="3" name="Content Placeholder 2"/>
          <p:cNvSpPr>
            <a:spLocks noGrp="1"/>
          </p:cNvSpPr>
          <p:nvPr>
            <p:ph idx="1"/>
          </p:nvPr>
        </p:nvSpPr>
        <p:spPr>
          <a:xfrm>
            <a:off x="431180" y="1700808"/>
            <a:ext cx="8229600" cy="3962400"/>
          </a:xfrm>
        </p:spPr>
        <p:txBody>
          <a:bodyPr/>
          <a:lstStyle/>
          <a:p>
            <a:r>
              <a:rPr lang="en-GB" dirty="0"/>
              <a:t>First a caveat, principles for purpose</a:t>
            </a:r>
          </a:p>
          <a:p>
            <a:pPr lvl="1"/>
            <a:r>
              <a:rPr lang="en-GB" dirty="0"/>
              <a:t>Economic evaluation and priority setting</a:t>
            </a:r>
          </a:p>
          <a:p>
            <a:pPr lvl="1"/>
            <a:r>
              <a:rPr lang="en-GB" dirty="0"/>
              <a:t>Medium term planning</a:t>
            </a:r>
          </a:p>
          <a:p>
            <a:pPr lvl="1"/>
            <a:r>
              <a:rPr lang="en-GB" dirty="0"/>
              <a:t>Budgeting</a:t>
            </a:r>
          </a:p>
          <a:p>
            <a:pPr lvl="1"/>
            <a:r>
              <a:rPr lang="en-GB" dirty="0"/>
              <a:t>Price setting</a:t>
            </a:r>
          </a:p>
          <a:p>
            <a:pPr lvl="1"/>
            <a:r>
              <a:rPr lang="en-GB" dirty="0"/>
              <a:t>Efficiency analyses</a:t>
            </a:r>
          </a:p>
          <a:p>
            <a:r>
              <a:rPr lang="en-GB" dirty="0"/>
              <a:t>Study design and valuation methods differ</a:t>
            </a:r>
          </a:p>
        </p:txBody>
      </p:sp>
    </p:spTree>
    <p:extLst>
      <p:ext uri="{BB962C8B-B14F-4D97-AF65-F5344CB8AC3E}">
        <p14:creationId xmlns:p14="http://schemas.microsoft.com/office/powerpoint/2010/main" val="235181352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1180" y="265907"/>
            <a:ext cx="8533308" cy="953293"/>
          </a:xfrm>
        </p:spPr>
        <p:txBody>
          <a:bodyPr/>
          <a:lstStyle/>
          <a:p>
            <a:r>
              <a:rPr lang="en-GB" dirty="0"/>
              <a:t>Common terminology and definitions</a:t>
            </a:r>
          </a:p>
        </p:txBody>
      </p:sp>
      <p:sp>
        <p:nvSpPr>
          <p:cNvPr id="3" name="Content Placeholder 2"/>
          <p:cNvSpPr>
            <a:spLocks noGrp="1"/>
          </p:cNvSpPr>
          <p:nvPr>
            <p:ph idx="1"/>
          </p:nvPr>
        </p:nvSpPr>
        <p:spPr>
          <a:xfrm>
            <a:off x="412924" y="1340768"/>
            <a:ext cx="8229600" cy="3962400"/>
          </a:xfrm>
        </p:spPr>
        <p:txBody>
          <a:bodyPr/>
          <a:lstStyle/>
          <a:p>
            <a:r>
              <a:rPr lang="en-GB" dirty="0"/>
              <a:t>Intervention, episode and service/output units – activities and inputs</a:t>
            </a:r>
          </a:p>
          <a:p>
            <a:r>
              <a:rPr lang="en-GB" dirty="0"/>
              <a:t>An m-health intervention to reduce default amongst patients with TB</a:t>
            </a:r>
          </a:p>
          <a:p>
            <a:pPr lvl="1"/>
            <a:r>
              <a:rPr lang="en-GB" dirty="0"/>
              <a:t>Cost per patient receiving the intervention </a:t>
            </a:r>
          </a:p>
          <a:p>
            <a:pPr lvl="1"/>
            <a:r>
              <a:rPr lang="en-GB" dirty="0"/>
              <a:t>Cost for first line treatment</a:t>
            </a:r>
          </a:p>
          <a:p>
            <a:pPr lvl="1"/>
            <a:r>
              <a:rPr lang="en-GB" dirty="0"/>
              <a:t>Cost per person followed up with SMS’s</a:t>
            </a:r>
          </a:p>
          <a:p>
            <a:pPr lvl="1"/>
            <a:r>
              <a:rPr lang="en-GB" dirty="0"/>
              <a:t>Cost per visit</a:t>
            </a:r>
          </a:p>
        </p:txBody>
      </p:sp>
    </p:spTree>
    <p:extLst>
      <p:ext uri="{BB962C8B-B14F-4D97-AF65-F5344CB8AC3E}">
        <p14:creationId xmlns:p14="http://schemas.microsoft.com/office/powerpoint/2010/main" val="18155296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Standardisation of interventions/ inputs</a:t>
            </a:r>
          </a:p>
        </p:txBody>
      </p:sp>
      <p:sp>
        <p:nvSpPr>
          <p:cNvPr id="3" name="Content Placeholder 2"/>
          <p:cNvSpPr>
            <a:spLocks noGrp="1"/>
          </p:cNvSpPr>
          <p:nvPr>
            <p:ph idx="1"/>
          </p:nvPr>
        </p:nvSpPr>
        <p:spPr>
          <a:xfrm>
            <a:off x="412924" y="1340768"/>
            <a:ext cx="8229600" cy="3962400"/>
          </a:xfrm>
        </p:spPr>
        <p:txBody>
          <a:bodyPr/>
          <a:lstStyle/>
          <a:p>
            <a:r>
              <a:rPr lang="en-GB" dirty="0"/>
              <a:t>Intervention, episode and service/output units – activities and inputs</a:t>
            </a:r>
          </a:p>
          <a:p>
            <a:r>
              <a:rPr lang="en-GB" dirty="0"/>
              <a:t>An m-health intervention to reduce default amongst patients with TB</a:t>
            </a:r>
          </a:p>
          <a:p>
            <a:pPr lvl="1"/>
            <a:r>
              <a:rPr lang="en-GB" dirty="0"/>
              <a:t>Cost per patient receiving the intervention </a:t>
            </a:r>
          </a:p>
          <a:p>
            <a:pPr lvl="1"/>
            <a:r>
              <a:rPr lang="en-GB" dirty="0"/>
              <a:t>Cost for first line treatment</a:t>
            </a:r>
          </a:p>
          <a:p>
            <a:pPr lvl="1"/>
            <a:r>
              <a:rPr lang="en-GB" dirty="0"/>
              <a:t>Cost per person followed up with SMS’s</a:t>
            </a:r>
          </a:p>
          <a:p>
            <a:pPr lvl="1"/>
            <a:r>
              <a:rPr lang="en-GB" dirty="0"/>
              <a:t>Cost per visit</a:t>
            </a:r>
          </a:p>
        </p:txBody>
      </p:sp>
    </p:spTree>
    <p:extLst>
      <p:ext uri="{BB962C8B-B14F-4D97-AF65-F5344CB8AC3E}">
        <p14:creationId xmlns:p14="http://schemas.microsoft.com/office/powerpoint/2010/main" val="103889490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Other challenges</a:t>
            </a:r>
          </a:p>
        </p:txBody>
      </p:sp>
      <p:sp>
        <p:nvSpPr>
          <p:cNvPr id="3" name="Content Placeholder 2"/>
          <p:cNvSpPr>
            <a:spLocks noGrp="1"/>
          </p:cNvSpPr>
          <p:nvPr>
            <p:ph idx="1"/>
          </p:nvPr>
        </p:nvSpPr>
        <p:spPr/>
        <p:txBody>
          <a:bodyPr/>
          <a:lstStyle/>
          <a:p>
            <a:r>
              <a:rPr lang="en-GB" dirty="0"/>
              <a:t>Gross or micro costing</a:t>
            </a:r>
          </a:p>
          <a:p>
            <a:r>
              <a:rPr lang="en-GB" dirty="0"/>
              <a:t>Top down or bottom up</a:t>
            </a:r>
          </a:p>
          <a:p>
            <a:r>
              <a:rPr lang="en-GB" dirty="0"/>
              <a:t>Activity based costing </a:t>
            </a:r>
          </a:p>
          <a:p>
            <a:endParaRPr lang="en-GB" dirty="0"/>
          </a:p>
          <a:p>
            <a:r>
              <a:rPr lang="en-GB" dirty="0"/>
              <a:t>Indirect costs</a:t>
            </a:r>
          </a:p>
          <a:p>
            <a:r>
              <a:rPr lang="en-GB" dirty="0"/>
              <a:t>Resource use vs Service use</a:t>
            </a:r>
          </a:p>
          <a:p>
            <a:pPr marL="0" indent="0">
              <a:buNone/>
            </a:pPr>
            <a:endParaRPr lang="en-GB" dirty="0"/>
          </a:p>
          <a:p>
            <a:endParaRPr lang="en-GB" dirty="0"/>
          </a:p>
          <a:p>
            <a:pPr marL="0" indent="0">
              <a:buNone/>
            </a:pPr>
            <a:endParaRPr lang="en-GB" dirty="0"/>
          </a:p>
          <a:p>
            <a:pPr marL="0" indent="0">
              <a:buNone/>
            </a:pPr>
            <a:endParaRPr lang="en-GB" dirty="0"/>
          </a:p>
          <a:p>
            <a:endParaRPr lang="en-GB" dirty="0"/>
          </a:p>
        </p:txBody>
      </p:sp>
    </p:spTree>
    <p:extLst>
      <p:ext uri="{BB962C8B-B14F-4D97-AF65-F5344CB8AC3E}">
        <p14:creationId xmlns:p14="http://schemas.microsoft.com/office/powerpoint/2010/main" val="60125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approach</a:t>
            </a:r>
          </a:p>
        </p:txBody>
      </p:sp>
      <p:sp>
        <p:nvSpPr>
          <p:cNvPr id="3" name="Content Placeholder 2"/>
          <p:cNvSpPr>
            <a:spLocks noGrp="1"/>
          </p:cNvSpPr>
          <p:nvPr>
            <p:ph idx="1"/>
          </p:nvPr>
        </p:nvSpPr>
        <p:spPr>
          <a:xfrm>
            <a:off x="539552" y="1340768"/>
            <a:ext cx="8147248" cy="4526633"/>
          </a:xfrm>
        </p:spPr>
        <p:txBody>
          <a:bodyPr/>
          <a:lstStyle/>
          <a:p>
            <a:pPr marL="0" indent="0">
              <a:buNone/>
            </a:pPr>
            <a:r>
              <a:rPr lang="en-GB" b="1" dirty="0"/>
              <a:t>What is a ‘reference case’?</a:t>
            </a:r>
          </a:p>
          <a:p>
            <a:pPr marL="0" indent="0">
              <a:buNone/>
            </a:pPr>
            <a:r>
              <a:rPr lang="en-GB" dirty="0"/>
              <a:t>The aim of a reference case is to provide guidance on a set of standardised set of principles, methods and reporting standards</a:t>
            </a:r>
          </a:p>
          <a:p>
            <a:r>
              <a:rPr lang="en-GB" dirty="0"/>
              <a:t>US panels on Cost-Effectiveness in Health and Medicine</a:t>
            </a:r>
          </a:p>
          <a:p>
            <a:r>
              <a:rPr lang="en-GB" dirty="0" err="1"/>
              <a:t>iDSi</a:t>
            </a:r>
            <a:r>
              <a:rPr lang="en-GB" dirty="0"/>
              <a:t> reference case for economic evaluations</a:t>
            </a:r>
          </a:p>
          <a:p>
            <a:r>
              <a:rPr lang="en-GB" dirty="0"/>
              <a:t>Country specific reference cases</a:t>
            </a:r>
          </a:p>
          <a:p>
            <a:pPr marL="0" indent="0">
              <a:buNone/>
            </a:pPr>
            <a:r>
              <a:rPr lang="en-GB" u="sng" dirty="0"/>
              <a:t>Tool for both users and producers</a:t>
            </a:r>
          </a:p>
        </p:txBody>
      </p:sp>
    </p:spTree>
    <p:extLst>
      <p:ext uri="{BB962C8B-B14F-4D97-AF65-F5344CB8AC3E}">
        <p14:creationId xmlns:p14="http://schemas.microsoft.com/office/powerpoint/2010/main" val="32718741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4246-6F78-44D5-9A76-F579078D91FA}"/>
              </a:ext>
            </a:extLst>
          </p:cNvPr>
          <p:cNvSpPr>
            <a:spLocks noGrp="1"/>
          </p:cNvSpPr>
          <p:nvPr>
            <p:ph type="title"/>
          </p:nvPr>
        </p:nvSpPr>
        <p:spPr/>
        <p:txBody>
          <a:bodyPr/>
          <a:lstStyle/>
          <a:p>
            <a:r>
              <a:rPr lang="en-GB" dirty="0"/>
              <a:t>Scope of costs</a:t>
            </a:r>
          </a:p>
        </p:txBody>
      </p:sp>
      <p:sp>
        <p:nvSpPr>
          <p:cNvPr id="3" name="Content Placeholder 2">
            <a:extLst>
              <a:ext uri="{FF2B5EF4-FFF2-40B4-BE49-F238E27FC236}">
                <a16:creationId xmlns:a16="http://schemas.microsoft.com/office/drawing/2014/main" id="{E021D7CF-681D-415C-AE9F-CAF2BEBAAE5B}"/>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82168549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589DA-8B45-4BF0-95AF-40DC101602EB}"/>
              </a:ext>
            </a:extLst>
          </p:cNvPr>
          <p:cNvSpPr>
            <a:spLocks noGrp="1"/>
          </p:cNvSpPr>
          <p:nvPr>
            <p:ph type="title"/>
          </p:nvPr>
        </p:nvSpPr>
        <p:spPr/>
        <p:txBody>
          <a:bodyPr/>
          <a:lstStyle/>
          <a:p>
            <a:r>
              <a:rPr lang="en-GB" dirty="0" err="1"/>
              <a:t>Suv</a:t>
            </a:r>
            <a:endParaRPr lang="en-GB" dirty="0"/>
          </a:p>
        </p:txBody>
      </p:sp>
      <p:sp>
        <p:nvSpPr>
          <p:cNvPr id="3" name="Content Placeholder 2">
            <a:extLst>
              <a:ext uri="{FF2B5EF4-FFF2-40B4-BE49-F238E27FC236}">
                <a16:creationId xmlns:a16="http://schemas.microsoft.com/office/drawing/2014/main" id="{6A209B6E-1AB4-48E7-AB81-58C415B16A1A}"/>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5831304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Study Design</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7744243"/>
              </p:ext>
            </p:extLst>
          </p:nvPr>
        </p:nvGraphicFramePr>
        <p:xfrm>
          <a:off x="274513" y="1340768"/>
          <a:ext cx="8568953" cy="5282946"/>
        </p:xfrm>
        <a:graphic>
          <a:graphicData uri="http://schemas.openxmlformats.org/drawingml/2006/table">
            <a:tbl>
              <a:tblPr>
                <a:tableStyleId>{5C22544A-7EE6-4342-B048-85BDC9FD1C3A}</a:tableStyleId>
              </a:tblPr>
              <a:tblGrid>
                <a:gridCol w="593989">
                  <a:extLst>
                    <a:ext uri="{9D8B030D-6E8A-4147-A177-3AD203B41FA5}">
                      <a16:colId xmlns:a16="http://schemas.microsoft.com/office/drawing/2014/main" val="2387843335"/>
                    </a:ext>
                  </a:extLst>
                </a:gridCol>
                <a:gridCol w="7974964">
                  <a:extLst>
                    <a:ext uri="{9D8B030D-6E8A-4147-A177-3AD203B41FA5}">
                      <a16:colId xmlns:a16="http://schemas.microsoft.com/office/drawing/2014/main" val="3466793323"/>
                    </a:ext>
                  </a:extLst>
                </a:gridCol>
              </a:tblGrid>
              <a:tr h="824317">
                <a:tc>
                  <a:txBody>
                    <a:bodyPr/>
                    <a:lstStyle/>
                    <a:p>
                      <a:pPr>
                        <a:lnSpc>
                          <a:spcPct val="107000"/>
                        </a:lnSpc>
                        <a:spcAft>
                          <a:spcPts val="0"/>
                        </a:spcAft>
                      </a:pPr>
                      <a:r>
                        <a:rPr lang="en-GB" sz="1800" dirty="0">
                          <a:effectLst/>
                        </a:rPr>
                        <a:t>1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Cost estimates should be communicated </a:t>
                      </a:r>
                      <a:r>
                        <a:rPr lang="en-GB" sz="1800" b="1" dirty="0">
                          <a:effectLst/>
                        </a:rPr>
                        <a:t>transparently</a:t>
                      </a:r>
                      <a:r>
                        <a:rPr lang="en-GB" sz="1800" dirty="0">
                          <a:effectLst/>
                        </a:rPr>
                        <a:t> to enable the decision-maker(s) to interpret and use the results. </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107132800"/>
                  </a:ext>
                </a:extLst>
              </a:tr>
              <a:tr h="1103785">
                <a:tc>
                  <a:txBody>
                    <a:bodyPr/>
                    <a:lstStyle/>
                    <a:p>
                      <a:pPr>
                        <a:lnSpc>
                          <a:spcPct val="107000"/>
                        </a:lnSpc>
                        <a:spcAft>
                          <a:spcPts val="0"/>
                        </a:spcAft>
                      </a:pPr>
                      <a:r>
                        <a:rPr lang="en-GB" sz="1800">
                          <a:effectLst/>
                        </a:rPr>
                        <a:t>2 </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type of the cost estimated should be defined in terms of </a:t>
                      </a:r>
                      <a:r>
                        <a:rPr lang="en-GB" sz="1800" b="1" dirty="0">
                          <a:effectLst/>
                        </a:rPr>
                        <a:t>economic vs financial</a:t>
                      </a:r>
                      <a:r>
                        <a:rPr lang="en-GB" sz="1800" dirty="0">
                          <a:effectLst/>
                        </a:rPr>
                        <a:t>, </a:t>
                      </a:r>
                      <a:r>
                        <a:rPr lang="en-GB" sz="1800" b="1" dirty="0">
                          <a:effectLst/>
                        </a:rPr>
                        <a:t>gross vs micro, real world vs per protocol</a:t>
                      </a:r>
                      <a:r>
                        <a:rPr lang="en-GB" sz="1800" dirty="0">
                          <a:effectLst/>
                        </a:rPr>
                        <a:t>, and </a:t>
                      </a:r>
                      <a:r>
                        <a:rPr lang="en-GB" sz="1800" b="1" dirty="0">
                          <a:effectLst/>
                        </a:rPr>
                        <a:t>incremental vs full cost</a:t>
                      </a:r>
                      <a:r>
                        <a:rPr lang="en-GB" sz="1800" dirty="0">
                          <a:effectLst/>
                        </a:rPr>
                        <a:t>, and justified relevant to purpose.</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036260979"/>
                  </a:ext>
                </a:extLst>
              </a:tr>
              <a:tr h="1103785">
                <a:tc>
                  <a:txBody>
                    <a:bodyPr/>
                    <a:lstStyle/>
                    <a:p>
                      <a:pPr>
                        <a:lnSpc>
                          <a:spcPct val="107000"/>
                        </a:lnSpc>
                        <a:spcAft>
                          <a:spcPts val="0"/>
                        </a:spcAft>
                      </a:pPr>
                      <a:r>
                        <a:rPr lang="en-GB" sz="1800">
                          <a:effectLst/>
                        </a:rPr>
                        <a:t>3</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population, intervention, perspective </a:t>
                      </a:r>
                      <a:r>
                        <a:rPr lang="en-GB" sz="1800" dirty="0">
                          <a:effectLst/>
                        </a:rPr>
                        <a:t>and </a:t>
                      </a:r>
                      <a:r>
                        <a:rPr lang="en-GB" sz="1800" b="1" dirty="0">
                          <a:effectLst/>
                        </a:rPr>
                        <a:t>scope</a:t>
                      </a:r>
                      <a:r>
                        <a:rPr lang="en-GB" sz="1800" dirty="0">
                          <a:effectLst/>
                        </a:rPr>
                        <a:t> (extent of the resource use of the intervention captured) of the cost estimation should be stated and justified relevant to purpose.</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1799418073"/>
                  </a:ext>
                </a:extLst>
              </a:tr>
              <a:tr h="1103785">
                <a:tc>
                  <a:txBody>
                    <a:bodyPr/>
                    <a:lstStyle/>
                    <a:p>
                      <a:pPr>
                        <a:lnSpc>
                          <a:spcPct val="107000"/>
                        </a:lnSpc>
                        <a:spcAft>
                          <a:spcPts val="0"/>
                        </a:spcAft>
                      </a:pPr>
                      <a:r>
                        <a:rPr lang="en-GB" sz="1800">
                          <a:effectLst/>
                        </a:rPr>
                        <a:t>4</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time horizon </a:t>
                      </a:r>
                      <a:r>
                        <a:rPr lang="en-GB" sz="1800" dirty="0">
                          <a:effectLst/>
                        </a:rPr>
                        <a:t>should be of sufficient length to capture </a:t>
                      </a:r>
                      <a:r>
                        <a:rPr lang="en-GB" sz="1800" b="1" dirty="0">
                          <a:effectLst/>
                        </a:rPr>
                        <a:t>all costs relevant to purpose</a:t>
                      </a:r>
                      <a:r>
                        <a:rPr lang="en-GB" sz="1800" dirty="0">
                          <a:effectLst/>
                        </a:rPr>
                        <a:t>, and consideration should be given to disaggregating costs into separate time periods where they vary over time.</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231996312"/>
                  </a:ext>
                </a:extLst>
              </a:tr>
              <a:tr h="544849">
                <a:tc>
                  <a:txBody>
                    <a:bodyPr/>
                    <a:lstStyle/>
                    <a:p>
                      <a:pPr>
                        <a:lnSpc>
                          <a:spcPct val="107000"/>
                        </a:lnSpc>
                        <a:spcAft>
                          <a:spcPts val="0"/>
                        </a:spcAft>
                      </a:pPr>
                      <a:r>
                        <a:rPr lang="en-GB" sz="1800">
                          <a:effectLst/>
                        </a:rPr>
                        <a:t>5</a:t>
                      </a:r>
                      <a:endParaRPr lang="en-GB" sz="18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‘units’ </a:t>
                      </a:r>
                      <a:r>
                        <a:rPr lang="en-GB" sz="1800" dirty="0">
                          <a:effectLst/>
                        </a:rPr>
                        <a:t>in the unit costs for interventions, episodes of care and service use should be </a:t>
                      </a:r>
                      <a:r>
                        <a:rPr lang="en-GB" sz="1800" b="1" dirty="0">
                          <a:effectLst/>
                        </a:rPr>
                        <a:t>relevant</a:t>
                      </a:r>
                      <a:r>
                        <a:rPr lang="en-GB" sz="1800" dirty="0">
                          <a:effectLst/>
                        </a:rPr>
                        <a:t> for the costing purpose and </a:t>
                      </a:r>
                      <a:r>
                        <a:rPr lang="en-GB" sz="1800" b="1" dirty="0">
                          <a:effectLst/>
                        </a:rPr>
                        <a:t>generalizable</a:t>
                      </a:r>
                      <a:r>
                        <a:rPr lang="en-GB" sz="1800" dirty="0">
                          <a:effectLst/>
                        </a:rPr>
                        <a:t>.</a:t>
                      </a:r>
                    </a:p>
                    <a:p>
                      <a:pPr>
                        <a:lnSpc>
                          <a:spcPct val="107000"/>
                        </a:lnSpc>
                        <a:spcAft>
                          <a:spcPts val="0"/>
                        </a:spcAft>
                      </a:pP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2707611651"/>
                  </a:ext>
                </a:extLst>
              </a:tr>
            </a:tbl>
          </a:graphicData>
        </a:graphic>
      </p:graphicFrame>
    </p:spTree>
    <p:extLst>
      <p:ext uri="{BB962C8B-B14F-4D97-AF65-F5344CB8AC3E}">
        <p14:creationId xmlns:p14="http://schemas.microsoft.com/office/powerpoint/2010/main" val="14091798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Resource use measurement</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811265065"/>
              </p:ext>
            </p:extLst>
          </p:nvPr>
        </p:nvGraphicFramePr>
        <p:xfrm>
          <a:off x="323528" y="1340767"/>
          <a:ext cx="8640960" cy="5432388"/>
        </p:xfrm>
        <a:graphic>
          <a:graphicData uri="http://schemas.openxmlformats.org/drawingml/2006/table">
            <a:tbl>
              <a:tblPr>
                <a:tableStyleId>{5C22544A-7EE6-4342-B048-85BDC9FD1C3A}</a:tableStyleId>
              </a:tblPr>
              <a:tblGrid>
                <a:gridCol w="598981">
                  <a:extLst>
                    <a:ext uri="{9D8B030D-6E8A-4147-A177-3AD203B41FA5}">
                      <a16:colId xmlns:a16="http://schemas.microsoft.com/office/drawing/2014/main" val="2352685664"/>
                    </a:ext>
                  </a:extLst>
                </a:gridCol>
                <a:gridCol w="8041979">
                  <a:extLst>
                    <a:ext uri="{9D8B030D-6E8A-4147-A177-3AD203B41FA5}">
                      <a16:colId xmlns:a16="http://schemas.microsoft.com/office/drawing/2014/main" val="1963667576"/>
                    </a:ext>
                  </a:extLst>
                </a:gridCol>
              </a:tblGrid>
              <a:tr h="545578">
                <a:tc>
                  <a:txBody>
                    <a:bodyPr/>
                    <a:lstStyle/>
                    <a:p>
                      <a:pPr>
                        <a:lnSpc>
                          <a:spcPct val="107000"/>
                        </a:lnSpc>
                        <a:spcAft>
                          <a:spcPts val="0"/>
                        </a:spcAft>
                      </a:pPr>
                      <a:r>
                        <a:rPr lang="en-GB" sz="1800" dirty="0">
                          <a:effectLst/>
                        </a:rPr>
                        <a:t>6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selection of the data source for </a:t>
                      </a:r>
                      <a:r>
                        <a:rPr lang="en-GB" sz="1800" b="1" dirty="0">
                          <a:effectLst/>
                        </a:rPr>
                        <a:t>estimating service</a:t>
                      </a:r>
                      <a:r>
                        <a:rPr lang="en-GB" sz="1800" dirty="0">
                          <a:effectLst/>
                        </a:rPr>
                        <a:t> use should be described, with potential biases reported in the study limitations</a:t>
                      </a:r>
                    </a:p>
                  </a:txBody>
                  <a:tcPr marL="68580" marR="68580" marT="0" marB="0"/>
                </a:tc>
                <a:extLst>
                  <a:ext uri="{0D108BD9-81ED-4DB2-BD59-A6C34878D82A}">
                    <a16:rowId xmlns:a16="http://schemas.microsoft.com/office/drawing/2014/main" val="2944620162"/>
                  </a:ext>
                </a:extLst>
              </a:tr>
              <a:tr h="678558">
                <a:tc>
                  <a:txBody>
                    <a:bodyPr/>
                    <a:lstStyle/>
                    <a:p>
                      <a:pPr>
                        <a:lnSpc>
                          <a:spcPct val="107000"/>
                        </a:lnSpc>
                        <a:spcAft>
                          <a:spcPts val="0"/>
                        </a:spcAft>
                      </a:pPr>
                      <a:r>
                        <a:rPr lang="en-GB" sz="1800" dirty="0">
                          <a:effectLst/>
                        </a:rPr>
                        <a:t>7</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use of </a:t>
                      </a:r>
                      <a:r>
                        <a:rPr lang="en-GB" sz="1800" b="1" dirty="0">
                          <a:effectLst/>
                        </a:rPr>
                        <a:t>‘top-down’ or ‘bottom-up’</a:t>
                      </a:r>
                      <a:r>
                        <a:rPr lang="en-GB" sz="1800" dirty="0">
                          <a:effectLst/>
                        </a:rPr>
                        <a:t> resource measurement methods should be stated </a:t>
                      </a:r>
                      <a:r>
                        <a:rPr lang="en-GB" sz="1800" b="1" dirty="0">
                          <a:effectLst/>
                        </a:rPr>
                        <a:t>by input</a:t>
                      </a:r>
                      <a:r>
                        <a:rPr lang="en-GB" sz="1800" dirty="0">
                          <a:effectLst/>
                        </a:rPr>
                        <a:t> </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216103811"/>
                  </a:ext>
                </a:extLst>
              </a:tr>
              <a:tr h="676958">
                <a:tc>
                  <a:txBody>
                    <a:bodyPr/>
                    <a:lstStyle/>
                    <a:p>
                      <a:pPr>
                        <a:lnSpc>
                          <a:spcPct val="107000"/>
                        </a:lnSpc>
                        <a:spcAft>
                          <a:spcPts val="0"/>
                        </a:spcAft>
                      </a:pPr>
                      <a:r>
                        <a:rPr lang="en-GB" sz="1800" dirty="0">
                          <a:effectLst/>
                        </a:rPr>
                        <a:t>8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The </a:t>
                      </a:r>
                      <a:r>
                        <a:rPr lang="en-GB" sz="1800" b="1" dirty="0">
                          <a:effectLst/>
                        </a:rPr>
                        <a:t>sampling strategy </a:t>
                      </a:r>
                      <a:r>
                        <a:rPr lang="en-GB" sz="1800" dirty="0">
                          <a:effectLst/>
                        </a:rPr>
                        <a:t>should be determined by the precision demanded by the costing purpose and designed to minimise bias.</a:t>
                      </a:r>
                      <a:endParaRPr lang="en-GB" sz="1800" dirty="0">
                        <a:solidFill>
                          <a:srgbClr val="000000"/>
                        </a:solidFill>
                        <a:effectLst/>
                        <a:latin typeface="Arial" panose="020B0604020202020204" pitchFamily="34" charset="0"/>
                        <a:ea typeface="MS Mincho" panose="02020609040205080304" pitchFamily="49" charset="-128"/>
                      </a:endParaRPr>
                    </a:p>
                    <a:p>
                      <a:pPr>
                        <a:lnSpc>
                          <a:spcPct val="107000"/>
                        </a:lnSpc>
                        <a:spcAft>
                          <a:spcPts val="0"/>
                        </a:spcAft>
                      </a:pPr>
                      <a:endParaRPr lang="en-GB" sz="1800" dirty="0">
                        <a:effectLst/>
                      </a:endParaRPr>
                    </a:p>
                  </a:txBody>
                  <a:tcPr marL="68580" marR="68580" marT="0" marB="0"/>
                </a:tc>
                <a:extLst>
                  <a:ext uri="{0D108BD9-81ED-4DB2-BD59-A6C34878D82A}">
                    <a16:rowId xmlns:a16="http://schemas.microsoft.com/office/drawing/2014/main" val="1318506095"/>
                  </a:ext>
                </a:extLst>
              </a:tr>
              <a:tr h="675358">
                <a:tc>
                  <a:txBody>
                    <a:bodyPr/>
                    <a:lstStyle/>
                    <a:p>
                      <a:pPr>
                        <a:lnSpc>
                          <a:spcPct val="107000"/>
                        </a:lnSpc>
                        <a:spcAft>
                          <a:spcPts val="0"/>
                        </a:spcAft>
                      </a:pPr>
                      <a:r>
                        <a:rPr lang="en-GB" sz="1800" dirty="0">
                          <a:effectLst/>
                        </a:rPr>
                        <a:t>9</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Consideration should be given to the </a:t>
                      </a:r>
                      <a:r>
                        <a:rPr lang="en-GB" sz="1800" b="1" dirty="0">
                          <a:effectLst/>
                        </a:rPr>
                        <a:t>timing of data collection </a:t>
                      </a:r>
                      <a:r>
                        <a:rPr lang="en-GB" sz="1800" dirty="0">
                          <a:effectLst/>
                        </a:rPr>
                        <a:t>to minimise recall bias and, where relevant the impact of seasonality and other differences over time.</a:t>
                      </a:r>
                    </a:p>
                  </a:txBody>
                  <a:tcPr marL="68580" marR="68580" marT="0" marB="0"/>
                </a:tc>
                <a:extLst>
                  <a:ext uri="{0D108BD9-81ED-4DB2-BD59-A6C34878D82A}">
                    <a16:rowId xmlns:a16="http://schemas.microsoft.com/office/drawing/2014/main" val="1001463412"/>
                  </a:ext>
                </a:extLst>
              </a:tr>
              <a:tr h="648072">
                <a:tc>
                  <a:txBody>
                    <a:bodyPr/>
                    <a:lstStyle/>
                    <a:p>
                      <a:pPr>
                        <a:lnSpc>
                          <a:spcPct val="107000"/>
                        </a:lnSpc>
                        <a:spcAft>
                          <a:spcPts val="0"/>
                        </a:spcAft>
                      </a:pPr>
                      <a:r>
                        <a:rPr lang="en-GB" sz="1800" dirty="0">
                          <a:effectLst/>
                        </a:rPr>
                        <a:t>10</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b="1" dirty="0">
                          <a:effectLst/>
                        </a:rPr>
                        <a:t>Above site costs should be considered</a:t>
                      </a:r>
                      <a:r>
                        <a:rPr lang="en-GB" sz="1800" dirty="0">
                          <a:effectLst/>
                        </a:rPr>
                        <a:t>, and where excluded potential biases reported in the study limitations</a:t>
                      </a:r>
                    </a:p>
                  </a:txBody>
                  <a:tcPr marL="68580" marR="68580" marT="0" marB="0"/>
                </a:tc>
                <a:extLst>
                  <a:ext uri="{0D108BD9-81ED-4DB2-BD59-A6C34878D82A}">
                    <a16:rowId xmlns:a16="http://schemas.microsoft.com/office/drawing/2014/main" val="2129757770"/>
                  </a:ext>
                </a:extLst>
              </a:tr>
              <a:tr h="720080">
                <a:tc>
                  <a:txBody>
                    <a:bodyPr/>
                    <a:lstStyle/>
                    <a:p>
                      <a:pPr>
                        <a:lnSpc>
                          <a:spcPct val="107000"/>
                        </a:lnSpc>
                        <a:spcAft>
                          <a:spcPts val="0"/>
                        </a:spcAft>
                      </a:pPr>
                      <a:r>
                        <a:rPr lang="en-GB" sz="1800" dirty="0">
                          <a:effectLst/>
                        </a:rPr>
                        <a:t>11</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dirty="0">
                          <a:effectLst/>
                        </a:rPr>
                        <a:t>Methods for </a:t>
                      </a:r>
                      <a:r>
                        <a:rPr lang="en-GB" sz="1800" b="1" dirty="0">
                          <a:effectLst/>
                        </a:rPr>
                        <a:t>capturing human resource use should be reported</a:t>
                      </a:r>
                      <a:r>
                        <a:rPr lang="en-GB" sz="1800" dirty="0">
                          <a:effectLst/>
                        </a:rPr>
                        <a:t>, and where relevant, limitations and biases reported in the study limitations</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777496091"/>
                  </a:ext>
                </a:extLst>
              </a:tr>
              <a:tr h="702174">
                <a:tc>
                  <a:txBody>
                    <a:bodyPr/>
                    <a:lstStyle/>
                    <a:p>
                      <a:pPr>
                        <a:lnSpc>
                          <a:spcPct val="107000"/>
                        </a:lnSpc>
                        <a:spcAft>
                          <a:spcPts val="0"/>
                        </a:spcAft>
                      </a:pPr>
                      <a:r>
                        <a:rPr lang="en-GB" sz="1800" dirty="0">
                          <a:effectLst/>
                        </a:rPr>
                        <a:t>12</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1800" b="1" dirty="0">
                          <a:effectLst/>
                        </a:rPr>
                        <a:t>Research costs should be reported separately </a:t>
                      </a:r>
                      <a:r>
                        <a:rPr lang="en-GB" sz="1800" dirty="0">
                          <a:effectLst/>
                        </a:rPr>
                        <a:t>and excluded from intervention costs, where relevant to the purpose of the costing.</a:t>
                      </a:r>
                    </a:p>
                    <a:p>
                      <a:pPr>
                        <a:lnSpc>
                          <a:spcPct val="107000"/>
                        </a:lnSpc>
                        <a:spcAft>
                          <a:spcPts val="0"/>
                        </a:spcAft>
                      </a:pPr>
                      <a:r>
                        <a:rPr lang="en-GB" sz="1800" dirty="0">
                          <a:effectLst/>
                        </a:rPr>
                        <a:t> </a:t>
                      </a:r>
                      <a:endParaRPr lang="en-GB" sz="18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624039069"/>
                  </a:ext>
                </a:extLst>
              </a:tr>
            </a:tbl>
          </a:graphicData>
        </a:graphic>
      </p:graphicFrame>
    </p:spTree>
    <p:extLst>
      <p:ext uri="{BB962C8B-B14F-4D97-AF65-F5344CB8AC3E}">
        <p14:creationId xmlns:p14="http://schemas.microsoft.com/office/powerpoint/2010/main" val="29516785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Valuation and pricing</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33864123"/>
              </p:ext>
            </p:extLst>
          </p:nvPr>
        </p:nvGraphicFramePr>
        <p:xfrm>
          <a:off x="628650" y="1412778"/>
          <a:ext cx="7886700" cy="4692590"/>
        </p:xfrm>
        <a:graphic>
          <a:graphicData uri="http://schemas.openxmlformats.org/drawingml/2006/table">
            <a:tbl>
              <a:tblPr>
                <a:tableStyleId>{5C22544A-7EE6-4342-B048-85BDC9FD1C3A}</a:tableStyleId>
              </a:tblPr>
              <a:tblGrid>
                <a:gridCol w="546696">
                  <a:extLst>
                    <a:ext uri="{9D8B030D-6E8A-4147-A177-3AD203B41FA5}">
                      <a16:colId xmlns:a16="http://schemas.microsoft.com/office/drawing/2014/main" val="3325114932"/>
                    </a:ext>
                  </a:extLst>
                </a:gridCol>
                <a:gridCol w="7340004">
                  <a:extLst>
                    <a:ext uri="{9D8B030D-6E8A-4147-A177-3AD203B41FA5}">
                      <a16:colId xmlns:a16="http://schemas.microsoft.com/office/drawing/2014/main" val="2677154194"/>
                    </a:ext>
                  </a:extLst>
                </a:gridCol>
              </a:tblGrid>
              <a:tr h="1799406">
                <a:tc>
                  <a:txBody>
                    <a:bodyPr/>
                    <a:lstStyle/>
                    <a:p>
                      <a:pPr>
                        <a:lnSpc>
                          <a:spcPct val="107000"/>
                        </a:lnSpc>
                        <a:spcAft>
                          <a:spcPts val="0"/>
                        </a:spcAft>
                      </a:pPr>
                      <a:r>
                        <a:rPr lang="en-GB" sz="2000">
                          <a:effectLst/>
                        </a:rPr>
                        <a:t> </a:t>
                      </a:r>
                    </a:p>
                    <a:p>
                      <a:pPr>
                        <a:lnSpc>
                          <a:spcPct val="107000"/>
                        </a:lnSpc>
                        <a:spcAft>
                          <a:spcPts val="0"/>
                        </a:spcAft>
                      </a:pPr>
                      <a:r>
                        <a:rPr lang="en-GB" sz="2000">
                          <a:effectLst/>
                        </a:rPr>
                        <a:t>13</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 </a:t>
                      </a:r>
                    </a:p>
                    <a:p>
                      <a:pPr>
                        <a:lnSpc>
                          <a:spcPct val="107000"/>
                        </a:lnSpc>
                        <a:spcAft>
                          <a:spcPts val="0"/>
                        </a:spcAft>
                      </a:pPr>
                      <a:r>
                        <a:rPr lang="en-GB" sz="2000" dirty="0">
                          <a:effectLst/>
                        </a:rPr>
                        <a:t>The </a:t>
                      </a:r>
                      <a:r>
                        <a:rPr lang="en-GB" sz="2000" b="1" dirty="0">
                          <a:effectLst/>
                        </a:rPr>
                        <a:t>sources for price data </a:t>
                      </a:r>
                      <a:r>
                        <a:rPr lang="en-GB" sz="2000" dirty="0">
                          <a:effectLst/>
                        </a:rPr>
                        <a:t>should be listed by input, and clear delineation should be made between </a:t>
                      </a:r>
                      <a:r>
                        <a:rPr lang="en-GB" sz="2000" b="1" dirty="0">
                          <a:effectLst/>
                        </a:rPr>
                        <a:t>local and international</a:t>
                      </a:r>
                      <a:r>
                        <a:rPr lang="en-GB" sz="2000" dirty="0">
                          <a:effectLst/>
                        </a:rPr>
                        <a:t> price data sources</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307276570"/>
                  </a:ext>
                </a:extLst>
              </a:tr>
              <a:tr h="936368">
                <a:tc>
                  <a:txBody>
                    <a:bodyPr/>
                    <a:lstStyle/>
                    <a:p>
                      <a:pPr>
                        <a:lnSpc>
                          <a:spcPct val="107000"/>
                        </a:lnSpc>
                        <a:spcAft>
                          <a:spcPts val="0"/>
                        </a:spcAft>
                      </a:pPr>
                      <a:r>
                        <a:rPr lang="en-GB" sz="2000">
                          <a:effectLst/>
                        </a:rPr>
                        <a:t>14</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b="1" dirty="0">
                          <a:effectLst/>
                        </a:rPr>
                        <a:t>Capital costs </a:t>
                      </a:r>
                      <a:r>
                        <a:rPr lang="en-GB" sz="2000" dirty="0">
                          <a:effectLst/>
                        </a:rPr>
                        <a:t>should be appropriately annuitized or depreciated to reflect the expected life of capital inputs</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2877680017"/>
                  </a:ext>
                </a:extLst>
              </a:tr>
              <a:tr h="936368">
                <a:tc>
                  <a:txBody>
                    <a:bodyPr/>
                    <a:lstStyle/>
                    <a:p>
                      <a:pPr>
                        <a:lnSpc>
                          <a:spcPct val="107000"/>
                        </a:lnSpc>
                        <a:spcAft>
                          <a:spcPts val="0"/>
                        </a:spcAft>
                      </a:pPr>
                      <a:r>
                        <a:rPr lang="en-GB" sz="2000">
                          <a:effectLst/>
                        </a:rPr>
                        <a:t>15</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Where relevant an appropriate </a:t>
                      </a:r>
                      <a:r>
                        <a:rPr lang="en-GB" sz="2000" b="1" dirty="0">
                          <a:effectLst/>
                        </a:rPr>
                        <a:t>discount rate, inflation and exchange rates </a:t>
                      </a:r>
                      <a:r>
                        <a:rPr lang="en-GB" sz="2000" dirty="0">
                          <a:effectLst/>
                        </a:rPr>
                        <a:t>should be used, and clearly stated.</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710473020"/>
                  </a:ext>
                </a:extLst>
              </a:tr>
              <a:tr h="936368">
                <a:tc>
                  <a:txBody>
                    <a:bodyPr/>
                    <a:lstStyle/>
                    <a:p>
                      <a:pPr>
                        <a:lnSpc>
                          <a:spcPct val="107000"/>
                        </a:lnSpc>
                        <a:spcAft>
                          <a:spcPts val="0"/>
                        </a:spcAft>
                      </a:pPr>
                      <a:r>
                        <a:rPr lang="en-GB" sz="2000">
                          <a:effectLst/>
                        </a:rPr>
                        <a:t>16</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The </a:t>
                      </a:r>
                      <a:r>
                        <a:rPr lang="en-GB" sz="2000" b="1" dirty="0">
                          <a:effectLst/>
                        </a:rPr>
                        <a:t>use and source of shadow prices</a:t>
                      </a:r>
                      <a:r>
                        <a:rPr lang="en-GB" sz="2000" dirty="0">
                          <a:effectLst/>
                        </a:rPr>
                        <a:t>, for goods and for the opportunity cost of time, should be </a:t>
                      </a:r>
                      <a:r>
                        <a:rPr lang="en-GB" sz="2000" b="1" dirty="0">
                          <a:effectLst/>
                        </a:rPr>
                        <a:t>reported</a:t>
                      </a:r>
                      <a:r>
                        <a:rPr lang="en-GB" sz="2000" dirty="0">
                          <a:effectLst/>
                        </a:rPr>
                        <a:t>.</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4182268642"/>
                  </a:ext>
                </a:extLst>
              </a:tr>
            </a:tbl>
          </a:graphicData>
        </a:graphic>
      </p:graphicFrame>
    </p:spTree>
    <p:extLst>
      <p:ext uri="{BB962C8B-B14F-4D97-AF65-F5344CB8AC3E}">
        <p14:creationId xmlns:p14="http://schemas.microsoft.com/office/powerpoint/2010/main" val="24470577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Reporting results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926948000"/>
              </p:ext>
            </p:extLst>
          </p:nvPr>
        </p:nvGraphicFramePr>
        <p:xfrm>
          <a:off x="628650" y="1628800"/>
          <a:ext cx="7886700" cy="4472043"/>
        </p:xfrm>
        <a:graphic>
          <a:graphicData uri="http://schemas.openxmlformats.org/drawingml/2006/table">
            <a:tbl>
              <a:tblPr>
                <a:tableStyleId>{5C22544A-7EE6-4342-B048-85BDC9FD1C3A}</a:tableStyleId>
              </a:tblPr>
              <a:tblGrid>
                <a:gridCol w="546696">
                  <a:extLst>
                    <a:ext uri="{9D8B030D-6E8A-4147-A177-3AD203B41FA5}">
                      <a16:colId xmlns:a16="http://schemas.microsoft.com/office/drawing/2014/main" val="488602236"/>
                    </a:ext>
                  </a:extLst>
                </a:gridCol>
                <a:gridCol w="7340004">
                  <a:extLst>
                    <a:ext uri="{9D8B030D-6E8A-4147-A177-3AD203B41FA5}">
                      <a16:colId xmlns:a16="http://schemas.microsoft.com/office/drawing/2014/main" val="3546244352"/>
                    </a:ext>
                  </a:extLst>
                </a:gridCol>
              </a:tblGrid>
              <a:tr h="1612257">
                <a:tc>
                  <a:txBody>
                    <a:bodyPr/>
                    <a:lstStyle/>
                    <a:p>
                      <a:pPr>
                        <a:lnSpc>
                          <a:spcPct val="107000"/>
                        </a:lnSpc>
                        <a:spcAft>
                          <a:spcPts val="0"/>
                        </a:spcAft>
                      </a:pPr>
                      <a:r>
                        <a:rPr lang="en-GB" sz="2000">
                          <a:effectLst/>
                        </a:rPr>
                        <a:t> </a:t>
                      </a:r>
                    </a:p>
                    <a:p>
                      <a:pPr>
                        <a:lnSpc>
                          <a:spcPct val="107000"/>
                        </a:lnSpc>
                        <a:spcAft>
                          <a:spcPts val="0"/>
                        </a:spcAft>
                      </a:pPr>
                      <a:r>
                        <a:rPr lang="en-GB" sz="2000">
                          <a:effectLst/>
                        </a:rPr>
                        <a:t>17</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 </a:t>
                      </a:r>
                    </a:p>
                    <a:p>
                      <a:pPr>
                        <a:lnSpc>
                          <a:spcPct val="107000"/>
                        </a:lnSpc>
                        <a:spcAft>
                          <a:spcPts val="0"/>
                        </a:spcAft>
                      </a:pPr>
                      <a:r>
                        <a:rPr lang="en-GB" sz="2000" dirty="0">
                          <a:effectLst/>
                        </a:rPr>
                        <a:t>The </a:t>
                      </a:r>
                      <a:r>
                        <a:rPr lang="en-GB" sz="2000" b="1" dirty="0">
                          <a:effectLst/>
                        </a:rPr>
                        <a:t>total costs, number of units and unit costs </a:t>
                      </a:r>
                      <a:r>
                        <a:rPr lang="en-GB" sz="2000" dirty="0">
                          <a:effectLst/>
                        </a:rPr>
                        <a:t>of the intervention should be reported, including where relevant any </a:t>
                      </a:r>
                      <a:r>
                        <a:rPr lang="en-GB" sz="2000" b="1" dirty="0">
                          <a:effectLst/>
                        </a:rPr>
                        <a:t>component (</a:t>
                      </a:r>
                      <a:r>
                        <a:rPr lang="en-GB" sz="2000" b="1" dirty="0" err="1">
                          <a:effectLst/>
                        </a:rPr>
                        <a:t>eg</a:t>
                      </a:r>
                      <a:r>
                        <a:rPr lang="en-GB" sz="2000" b="1" dirty="0">
                          <a:effectLst/>
                        </a:rPr>
                        <a:t>. service) unit costs.</a:t>
                      </a:r>
                    </a:p>
                    <a:p>
                      <a:pPr>
                        <a:lnSpc>
                          <a:spcPct val="107000"/>
                        </a:lnSpc>
                        <a:spcAft>
                          <a:spcPts val="0"/>
                        </a:spcAft>
                      </a:pPr>
                      <a:r>
                        <a:rPr lang="en-GB" sz="2000" dirty="0">
                          <a:effectLst/>
                        </a:rPr>
                        <a:t>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851488743"/>
                  </a:ext>
                </a:extLst>
              </a:tr>
              <a:tr h="1123399">
                <a:tc>
                  <a:txBody>
                    <a:bodyPr/>
                    <a:lstStyle/>
                    <a:p>
                      <a:pPr>
                        <a:lnSpc>
                          <a:spcPct val="107000"/>
                        </a:lnSpc>
                        <a:spcAft>
                          <a:spcPts val="0"/>
                        </a:spcAft>
                      </a:pPr>
                      <a:r>
                        <a:rPr lang="en-GB" sz="2000">
                          <a:effectLst/>
                        </a:rPr>
                        <a:t>18</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800"/>
                        </a:spcAft>
                      </a:pPr>
                      <a:r>
                        <a:rPr lang="en-GB" sz="2000" dirty="0">
                          <a:effectLst/>
                        </a:rPr>
                        <a:t>All total and unit costs should be </a:t>
                      </a:r>
                      <a:r>
                        <a:rPr lang="en-GB" sz="2000" b="1" dirty="0">
                          <a:effectLst/>
                        </a:rPr>
                        <a:t>disaggregated</a:t>
                      </a:r>
                      <a:r>
                        <a:rPr lang="en-GB" sz="2000" dirty="0">
                          <a:effectLst/>
                        </a:rPr>
                        <a:t>, by input category (e.g., capital/ recurrent, personnel, supplies), tradable/ non-tradable inputs, and where relevant by activity and site</a:t>
                      </a:r>
                      <a:endParaRPr lang="en-GB" sz="2000" dirty="0">
                        <a:effectLst/>
                        <a:latin typeface="Calibri" panose="020F0502020204030204" pitchFamily="34" charset="0"/>
                        <a:ea typeface="MS Mincho" panose="02020609040205080304" pitchFamily="49" charset="-128"/>
                        <a:cs typeface="Times New Roman" panose="02020603050405020304" pitchFamily="18" charset="0"/>
                      </a:endParaRPr>
                    </a:p>
                  </a:txBody>
                  <a:tcPr marL="68580" marR="68580" marT="0" marB="0"/>
                </a:tc>
                <a:extLst>
                  <a:ext uri="{0D108BD9-81ED-4DB2-BD59-A6C34878D82A}">
                    <a16:rowId xmlns:a16="http://schemas.microsoft.com/office/drawing/2014/main" val="1600413601"/>
                  </a:ext>
                </a:extLst>
              </a:tr>
              <a:tr h="1065692">
                <a:tc>
                  <a:txBody>
                    <a:bodyPr/>
                    <a:lstStyle/>
                    <a:p>
                      <a:pPr>
                        <a:lnSpc>
                          <a:spcPct val="107000"/>
                        </a:lnSpc>
                        <a:spcAft>
                          <a:spcPts val="0"/>
                        </a:spcAft>
                      </a:pPr>
                      <a:r>
                        <a:rPr lang="en-GB" sz="2000">
                          <a:effectLst/>
                        </a:rPr>
                        <a:t>19 </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The cost of the intervention for sub-populations, and other areas of </a:t>
                      </a:r>
                      <a:r>
                        <a:rPr lang="en-GB" sz="2000" b="1" dirty="0">
                          <a:effectLst/>
                        </a:rPr>
                        <a:t>heterogeneity should be explored </a:t>
                      </a:r>
                    </a:p>
                  </a:txBody>
                  <a:tcPr marL="68580" marR="68580" marT="0" marB="0"/>
                </a:tc>
                <a:extLst>
                  <a:ext uri="{0D108BD9-81ED-4DB2-BD59-A6C34878D82A}">
                    <a16:rowId xmlns:a16="http://schemas.microsoft.com/office/drawing/2014/main" val="2586776711"/>
                  </a:ext>
                </a:extLst>
              </a:tr>
              <a:tr h="519131">
                <a:tc>
                  <a:txBody>
                    <a:bodyPr/>
                    <a:lstStyle/>
                    <a:p>
                      <a:pPr>
                        <a:lnSpc>
                          <a:spcPct val="107000"/>
                        </a:lnSpc>
                        <a:spcAft>
                          <a:spcPts val="0"/>
                        </a:spcAft>
                      </a:pPr>
                      <a:r>
                        <a:rPr lang="en-GB" sz="2000">
                          <a:effectLst/>
                        </a:rPr>
                        <a:t>20 </a:t>
                      </a:r>
                      <a:endParaRPr lang="en-GB" sz="2000">
                        <a:solidFill>
                          <a:srgbClr val="000000"/>
                        </a:solidFill>
                        <a:effectLst/>
                        <a:latin typeface="Arial" panose="020B0604020202020204" pitchFamily="34" charset="0"/>
                        <a:ea typeface="MS Mincho" panose="02020609040205080304" pitchFamily="49" charset="-128"/>
                      </a:endParaRPr>
                    </a:p>
                  </a:txBody>
                  <a:tcPr marL="68580" marR="68580" marT="0" marB="0"/>
                </a:tc>
                <a:tc>
                  <a:txBody>
                    <a:bodyPr/>
                    <a:lstStyle/>
                    <a:p>
                      <a:pPr>
                        <a:lnSpc>
                          <a:spcPct val="107000"/>
                        </a:lnSpc>
                        <a:spcAft>
                          <a:spcPts val="0"/>
                        </a:spcAft>
                      </a:pPr>
                      <a:r>
                        <a:rPr lang="en-GB" sz="2000" dirty="0">
                          <a:effectLst/>
                        </a:rPr>
                        <a:t>The </a:t>
                      </a:r>
                      <a:r>
                        <a:rPr lang="en-GB" sz="2000" b="1" dirty="0">
                          <a:effectLst/>
                        </a:rPr>
                        <a:t>uncertainty </a:t>
                      </a:r>
                      <a:r>
                        <a:rPr lang="en-GB" sz="2000" dirty="0">
                          <a:effectLst/>
                        </a:rPr>
                        <a:t>associated with cost estimates should be appropriately characterised. </a:t>
                      </a:r>
                      <a:endParaRPr lang="en-GB" sz="2000" dirty="0">
                        <a:solidFill>
                          <a:srgbClr val="000000"/>
                        </a:solidFill>
                        <a:effectLst/>
                        <a:latin typeface="Arial" panose="020B0604020202020204" pitchFamily="34" charset="0"/>
                        <a:ea typeface="MS Mincho" panose="02020609040205080304" pitchFamily="49" charset="-128"/>
                      </a:endParaRPr>
                    </a:p>
                  </a:txBody>
                  <a:tcPr marL="68580" marR="68580" marT="0" marB="0"/>
                </a:tc>
                <a:extLst>
                  <a:ext uri="{0D108BD9-81ED-4DB2-BD59-A6C34878D82A}">
                    <a16:rowId xmlns:a16="http://schemas.microsoft.com/office/drawing/2014/main" val="3429356736"/>
                  </a:ext>
                </a:extLst>
              </a:tr>
            </a:tbl>
          </a:graphicData>
        </a:graphic>
      </p:graphicFrame>
    </p:spTree>
    <p:extLst>
      <p:ext uri="{BB962C8B-B14F-4D97-AF65-F5344CB8AC3E}">
        <p14:creationId xmlns:p14="http://schemas.microsoft.com/office/powerpoint/2010/main" val="6639089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Reporting standards</a:t>
            </a:r>
          </a:p>
        </p:txBody>
      </p:sp>
      <p:sp>
        <p:nvSpPr>
          <p:cNvPr id="3" name="Content Placeholder 2"/>
          <p:cNvSpPr>
            <a:spLocks noGrp="1"/>
          </p:cNvSpPr>
          <p:nvPr>
            <p:ph idx="1"/>
          </p:nvPr>
        </p:nvSpPr>
        <p:spPr>
          <a:xfrm>
            <a:off x="323528" y="1246120"/>
            <a:ext cx="8229600" cy="4382617"/>
          </a:xfrm>
        </p:spPr>
        <p:txBody>
          <a:bodyPr/>
          <a:lstStyle/>
          <a:p>
            <a:pPr marL="0" indent="0">
              <a:buNone/>
            </a:pPr>
            <a:r>
              <a:rPr lang="en-GB" sz="1800" dirty="0"/>
              <a:t>Cost estimates should be communicated </a:t>
            </a:r>
            <a:r>
              <a:rPr lang="en-GB" sz="1800" b="1" dirty="0"/>
              <a:t>transparently</a:t>
            </a:r>
            <a:r>
              <a:rPr lang="en-GB" sz="1800" dirty="0"/>
              <a:t> to enable the decision-maker(s) to interpret and use the results</a:t>
            </a:r>
          </a:p>
          <a:p>
            <a:pPr marL="0" indent="0">
              <a:buNone/>
            </a:pPr>
            <a:endParaRPr lang="en-GB" sz="1800" dirty="0"/>
          </a:p>
          <a:p>
            <a:pPr marL="0" indent="0">
              <a:buNone/>
            </a:pPr>
            <a:r>
              <a:rPr lang="en-GB" sz="1800" dirty="0"/>
              <a:t>The purpose should be stated, clearly identifying: </a:t>
            </a:r>
          </a:p>
          <a:p>
            <a:pPr lvl="0"/>
            <a:r>
              <a:rPr lang="en-GB" sz="1800" dirty="0"/>
              <a:t>The relevance for health practice and policy decisions </a:t>
            </a:r>
          </a:p>
          <a:p>
            <a:pPr lvl="0"/>
            <a:r>
              <a:rPr lang="en-GB" sz="1800" dirty="0"/>
              <a:t>The aim of any cost analysis where relevant </a:t>
            </a:r>
          </a:p>
          <a:p>
            <a:pPr lvl="0"/>
            <a:r>
              <a:rPr lang="en-GB" sz="1800" dirty="0"/>
              <a:t>The intended user (s) of the cost estimate </a:t>
            </a:r>
          </a:p>
          <a:p>
            <a:pPr marL="0" indent="0">
              <a:buNone/>
            </a:pPr>
            <a:r>
              <a:rPr lang="en-GB" sz="1800" dirty="0"/>
              <a:t> </a:t>
            </a:r>
          </a:p>
          <a:p>
            <a:pPr marL="0" indent="0">
              <a:buNone/>
            </a:pPr>
            <a:r>
              <a:rPr lang="en-GB" sz="1800" dirty="0"/>
              <a:t>The intervention and context of the intervention being costed should be clearly outlined, describing:</a:t>
            </a:r>
          </a:p>
          <a:p>
            <a:pPr lvl="0"/>
            <a:r>
              <a:rPr lang="en-GB" sz="1800" dirty="0"/>
              <a:t>Main activities/technologies involved</a:t>
            </a:r>
          </a:p>
          <a:p>
            <a:pPr lvl="0"/>
            <a:r>
              <a:rPr lang="en-GB" sz="1800" dirty="0"/>
              <a:t>Target population</a:t>
            </a:r>
          </a:p>
          <a:p>
            <a:pPr lvl="0"/>
            <a:r>
              <a:rPr lang="en-GB" sz="1800" dirty="0"/>
              <a:t>Coverage level or phase (pilot, implementation, post scale up)</a:t>
            </a:r>
          </a:p>
          <a:p>
            <a:pPr lvl="0"/>
            <a:r>
              <a:rPr lang="en-GB" sz="1800" dirty="0"/>
              <a:t>Delivery mechanism (health system level/ facility types/community/ownership/ where relevant integration with other services)</a:t>
            </a:r>
          </a:p>
          <a:p>
            <a:pPr lvl="0"/>
            <a:r>
              <a:rPr lang="en-GB" sz="1800" dirty="0"/>
              <a:t>Epidemiological context (incidence/prevalence of the illness being addressed)</a:t>
            </a:r>
          </a:p>
          <a:p>
            <a:pPr marL="0" indent="0">
              <a:buNone/>
            </a:pPr>
            <a:r>
              <a:rPr lang="en-GB" sz="1800" dirty="0"/>
              <a:t> </a:t>
            </a:r>
          </a:p>
          <a:p>
            <a:endParaRPr lang="en-GB" sz="800" dirty="0"/>
          </a:p>
        </p:txBody>
      </p:sp>
    </p:spTree>
    <p:extLst>
      <p:ext uri="{BB962C8B-B14F-4D97-AF65-F5344CB8AC3E}">
        <p14:creationId xmlns:p14="http://schemas.microsoft.com/office/powerpoint/2010/main" val="33018992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3508" y="332656"/>
            <a:ext cx="8856984" cy="906864"/>
          </a:xfrm>
        </p:spPr>
        <p:txBody>
          <a:bodyPr/>
          <a:lstStyle/>
          <a:p>
            <a:r>
              <a:rPr lang="en-GB" sz="4000" dirty="0"/>
              <a:t>Additional and complementary activities?</a:t>
            </a:r>
          </a:p>
        </p:txBody>
      </p:sp>
      <p:sp>
        <p:nvSpPr>
          <p:cNvPr id="3" name="Content Placeholder 2"/>
          <p:cNvSpPr>
            <a:spLocks noGrp="1"/>
          </p:cNvSpPr>
          <p:nvPr>
            <p:ph idx="1"/>
          </p:nvPr>
        </p:nvSpPr>
        <p:spPr>
          <a:xfrm>
            <a:off x="457200" y="1484784"/>
            <a:ext cx="8229600" cy="4382617"/>
          </a:xfrm>
        </p:spPr>
        <p:txBody>
          <a:bodyPr/>
          <a:lstStyle/>
          <a:p>
            <a:pPr marL="457200" indent="-457200">
              <a:buFont typeface="+mj-lt"/>
              <a:buAutoNum type="arabicPeriod"/>
            </a:pPr>
            <a:r>
              <a:rPr lang="en-GB" sz="2400" dirty="0">
                <a:cs typeface="Times New Roman" panose="02020603050405020304" pitchFamily="18" charset="0"/>
              </a:rPr>
              <a:t>Support the TB Taskforce and develop principles and methods around access costs, including income measurement, sampling methods, inclusion and exclusion</a:t>
            </a:r>
          </a:p>
          <a:p>
            <a:pPr marL="457200" indent="-457200">
              <a:buFont typeface="+mj-lt"/>
              <a:buAutoNum type="arabicPeriod"/>
            </a:pPr>
            <a:r>
              <a:rPr lang="en-GB" sz="2400" dirty="0"/>
              <a:t>TB provider costing study in 5 countries will enable us to pilot and apply methods </a:t>
            </a:r>
          </a:p>
          <a:p>
            <a:pPr marL="457200" indent="-457200">
              <a:buFont typeface="+mj-lt"/>
              <a:buAutoNum type="arabicPeriod"/>
            </a:pPr>
            <a:r>
              <a:rPr lang="en-GB" sz="2400" dirty="0" err="1"/>
              <a:t>iDSi</a:t>
            </a:r>
            <a:r>
              <a:rPr lang="en-GB" sz="2400" dirty="0"/>
              <a:t> work to hold workshop to link reference case (s) to modelling work </a:t>
            </a:r>
          </a:p>
          <a:p>
            <a:pPr marL="457200" indent="-457200">
              <a:buFont typeface="+mj-lt"/>
              <a:buAutoNum type="arabicPeriod"/>
            </a:pPr>
            <a:r>
              <a:rPr lang="en-GB" sz="2400" dirty="0"/>
              <a:t>TB MAC work on unit costs and cost functions in resource allocation models (linking to analytics)</a:t>
            </a:r>
          </a:p>
          <a:p>
            <a:pPr marL="0" indent="0">
              <a:buNone/>
            </a:pPr>
            <a:endParaRPr lang="en-GB" sz="2400" dirty="0"/>
          </a:p>
        </p:txBody>
      </p:sp>
    </p:spTree>
    <p:extLst>
      <p:ext uri="{BB962C8B-B14F-4D97-AF65-F5344CB8AC3E}">
        <p14:creationId xmlns:p14="http://schemas.microsoft.com/office/powerpoint/2010/main" val="31864402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Going forward - Questions for TAG</a:t>
            </a:r>
          </a:p>
        </p:txBody>
      </p:sp>
      <p:sp>
        <p:nvSpPr>
          <p:cNvPr id="3" name="Content Placeholder 2"/>
          <p:cNvSpPr>
            <a:spLocks noGrp="1"/>
          </p:cNvSpPr>
          <p:nvPr>
            <p:ph idx="1"/>
          </p:nvPr>
        </p:nvSpPr>
        <p:spPr>
          <a:xfrm>
            <a:off x="431180" y="1340768"/>
            <a:ext cx="8229600" cy="3962400"/>
          </a:xfrm>
        </p:spPr>
        <p:txBody>
          <a:bodyPr/>
          <a:lstStyle/>
          <a:p>
            <a:pPr marL="0" indent="0">
              <a:buNone/>
            </a:pPr>
            <a:r>
              <a:rPr lang="en-GB" b="1" dirty="0"/>
              <a:t>Reference case</a:t>
            </a:r>
          </a:p>
          <a:p>
            <a:r>
              <a:rPr lang="en-GB" dirty="0"/>
              <a:t>How can we engage funders to encourage adoption?</a:t>
            </a:r>
          </a:p>
          <a:p>
            <a:r>
              <a:rPr lang="en-GB" dirty="0"/>
              <a:t>Are there important constituencies we should include beyond those coming this week?</a:t>
            </a:r>
          </a:p>
          <a:p>
            <a:r>
              <a:rPr lang="en-GB" dirty="0"/>
              <a:t>How do we best link to other efforts?</a:t>
            </a:r>
          </a:p>
          <a:p>
            <a:r>
              <a:rPr lang="en-GB" dirty="0"/>
              <a:t>Are there other methods areas?</a:t>
            </a:r>
          </a:p>
          <a:p>
            <a:r>
              <a:rPr lang="en-GB" dirty="0"/>
              <a:t>How can GHCC stimulate methods work to advance the reference case in other areas?</a:t>
            </a:r>
          </a:p>
          <a:p>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3507421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3FD7D-02F0-4980-B181-D92CDD5BF3BD}"/>
              </a:ext>
            </a:extLst>
          </p:cNvPr>
          <p:cNvSpPr>
            <a:spLocks noGrp="1"/>
          </p:cNvSpPr>
          <p:nvPr>
            <p:ph type="title"/>
          </p:nvPr>
        </p:nvSpPr>
        <p:spPr/>
        <p:txBody>
          <a:bodyPr/>
          <a:lstStyle/>
          <a:p>
            <a:r>
              <a:rPr lang="en-GB" dirty="0"/>
              <a:t>Next steps</a:t>
            </a:r>
          </a:p>
        </p:txBody>
      </p:sp>
      <p:sp>
        <p:nvSpPr>
          <p:cNvPr id="3" name="Content Placeholder 2">
            <a:extLst>
              <a:ext uri="{FF2B5EF4-FFF2-40B4-BE49-F238E27FC236}">
                <a16:creationId xmlns:a16="http://schemas.microsoft.com/office/drawing/2014/main" id="{0C3DDD64-C162-48DD-AC39-0736517F68E7}"/>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2513164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Reference Case content </a:t>
            </a:r>
          </a:p>
        </p:txBody>
      </p:sp>
      <p:sp>
        <p:nvSpPr>
          <p:cNvPr id="3" name="Content Placeholder 2"/>
          <p:cNvSpPr>
            <a:spLocks noGrp="1"/>
          </p:cNvSpPr>
          <p:nvPr>
            <p:ph idx="1"/>
          </p:nvPr>
        </p:nvSpPr>
        <p:spPr/>
        <p:txBody>
          <a:bodyPr/>
          <a:lstStyle/>
          <a:p>
            <a:pPr marL="514350" indent="-514350">
              <a:buFont typeface="+mj-lt"/>
              <a:buAutoNum type="arabicPeriod"/>
            </a:pPr>
            <a:r>
              <a:rPr lang="en-GB" dirty="0"/>
              <a:t>Set of ‘acceptable’ principles</a:t>
            </a:r>
          </a:p>
          <a:p>
            <a:pPr marL="514350" indent="-514350">
              <a:buFont typeface="+mj-lt"/>
              <a:buAutoNum type="arabicPeriod"/>
            </a:pPr>
            <a:r>
              <a:rPr lang="en-GB" dirty="0"/>
              <a:t>Methodological guidance on how to achieve those principles (theory and evidence based)</a:t>
            </a:r>
          </a:p>
          <a:p>
            <a:pPr marL="514350" indent="-514350">
              <a:buFont typeface="+mj-lt"/>
              <a:buAutoNum type="arabicPeriod"/>
            </a:pPr>
            <a:r>
              <a:rPr lang="en-GB" dirty="0"/>
              <a:t>Reporting standards</a:t>
            </a:r>
          </a:p>
          <a:p>
            <a:pPr marL="514350" indent="-514350">
              <a:buFont typeface="+mj-lt"/>
              <a:buAutoNum type="arabicPeriod"/>
            </a:pPr>
            <a:r>
              <a:rPr lang="en-GB" dirty="0"/>
              <a:t>Standardisation for specific interventions with additional guidance where available</a:t>
            </a:r>
          </a:p>
          <a:p>
            <a:pPr marL="0" indent="0">
              <a:buNone/>
            </a:pPr>
            <a:r>
              <a:rPr lang="en-GB" dirty="0"/>
              <a:t>=&gt; Reference case compatible guidelines/tools</a:t>
            </a:r>
          </a:p>
          <a:p>
            <a:pPr marL="0" indent="0">
              <a:buNone/>
            </a:pPr>
            <a:endParaRPr lang="en-GB" dirty="0"/>
          </a:p>
        </p:txBody>
      </p:sp>
    </p:spTree>
    <p:extLst>
      <p:ext uri="{BB962C8B-B14F-4D97-AF65-F5344CB8AC3E}">
        <p14:creationId xmlns:p14="http://schemas.microsoft.com/office/powerpoint/2010/main" val="27164035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8953500" cy="857250"/>
          <a:chOff x="95250" y="95250"/>
          <a:chExt cx="8953500" cy="857250"/>
        </a:xfrm>
      </p:grpSpPr>
      <p:sp>
        <p:nvSpPr>
          <p:cNvPr id="3" name="TextBox 2"/>
          <p:cNvSpPr txBox="1"/>
          <p:nvPr/>
        </p:nvSpPr>
        <p:spPr>
          <a:xfrm>
            <a:off x="95250" y="95250"/>
            <a:ext cx="8858250" cy="571500"/>
          </a:xfrm>
          <a:prstGeom prst="rect">
            <a:avLst/>
          </a:prstGeom>
        </p:spPr>
        <p:txBody>
          <a:bodyPr lIns="91440" tIns="45720" rIns="91440" bIns="45720" rtlCol="0">
            <a:spAutoFit/>
          </a:bodyPr>
          <a:lstStyle/>
          <a:p>
            <a:pPr marL="0" marR="0" lvl="0" indent="0" algn="l" fontAlgn="base"/>
            <a:r>
              <a:rPr lang="en-US" sz="2400" b="0" i="0" u="none" strike="noStrike">
                <a:solidFill>
                  <a:srgbClr val="000000">
                    <a:alpha val="100000"/>
                  </a:srgbClr>
                </a:solidFill>
                <a:latin typeface="Calibri"/>
              </a:rPr>
              <a:t>What would be the greatest benefit of adopting a Reference Case for collecting cost data in LMIC?</a:t>
            </a:r>
          </a:p>
        </p:txBody>
      </p:sp>
      <p:sp>
        <p:nvSpPr>
          <p:cNvPr id="5" name="Speech Bubble: Oval 4"/>
          <p:cNvSpPr/>
          <p:nvPr/>
        </p:nvSpPr>
        <p:spPr>
          <a:xfrm>
            <a:off x="395536" y="1268760"/>
            <a:ext cx="2952328" cy="1944216"/>
          </a:xfrm>
          <a:prstGeom prst="wedgeEllipseCallout">
            <a:avLst>
              <a:gd name="adj1" fmla="val -44360"/>
              <a:gd name="adj2" fmla="val 4802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I don't think one can or should be developed </a:t>
            </a:r>
          </a:p>
        </p:txBody>
      </p:sp>
      <p:sp>
        <p:nvSpPr>
          <p:cNvPr id="7" name="Speech Bubble: Oval 6"/>
          <p:cNvSpPr/>
          <p:nvPr/>
        </p:nvSpPr>
        <p:spPr>
          <a:xfrm>
            <a:off x="3779912" y="1412776"/>
            <a:ext cx="4104456" cy="2088232"/>
          </a:xfrm>
          <a:prstGeom prst="wedgeEllipseCallout">
            <a:avLst>
              <a:gd name="adj1" fmla="val 57998"/>
              <a:gd name="adj2" fmla="val 38501"/>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dirty="0"/>
              <a:t>To ensure consistency of methods and comparability of results across different studies/ settings/ time as well as to improve the quality of costing studies. </a:t>
            </a:r>
          </a:p>
        </p:txBody>
      </p:sp>
      <p:sp>
        <p:nvSpPr>
          <p:cNvPr id="8" name="Speech Bubble: Oval 7"/>
          <p:cNvSpPr/>
          <p:nvPr/>
        </p:nvSpPr>
        <p:spPr>
          <a:xfrm>
            <a:off x="563935" y="3717032"/>
            <a:ext cx="3960440" cy="1944216"/>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a:t>Ensuring cost data was transparent so that users could apply it correctly to decision makers </a:t>
            </a:r>
          </a:p>
        </p:txBody>
      </p:sp>
      <p:sp>
        <p:nvSpPr>
          <p:cNvPr id="9" name="Speech Bubble: Oval 8"/>
          <p:cNvSpPr/>
          <p:nvPr/>
        </p:nvSpPr>
        <p:spPr>
          <a:xfrm>
            <a:off x="4716016" y="4005064"/>
            <a:ext cx="3635896" cy="2088232"/>
          </a:xfrm>
          <a:prstGeom prst="wedgeEllipseCallout">
            <a:avLst>
              <a:gd name="adj1" fmla="val 11813"/>
              <a:gd name="adj2" fmla="val 70079"/>
            </a:avLst>
          </a:prstGeom>
          <a:solidFill>
            <a:srgbClr val="7030A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a:t>Increase understandability and comparability of data. Encourage efficiency of costing. </a:t>
            </a:r>
          </a:p>
        </p:txBody>
      </p:sp>
    </p:spTree>
    <p:extLst>
      <p:ext uri="{BB962C8B-B14F-4D97-AF65-F5344CB8AC3E}">
        <p14:creationId xmlns:p14="http://schemas.microsoft.com/office/powerpoint/2010/main" val="1371707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8953500" cy="857250"/>
          <a:chOff x="95250" y="95250"/>
          <a:chExt cx="8953500" cy="857250"/>
        </a:xfrm>
      </p:grpSpPr>
      <p:sp>
        <p:nvSpPr>
          <p:cNvPr id="3" name="TextBox 2"/>
          <p:cNvSpPr txBox="1"/>
          <p:nvPr/>
        </p:nvSpPr>
        <p:spPr>
          <a:xfrm>
            <a:off x="95250" y="95250"/>
            <a:ext cx="8858250" cy="571500"/>
          </a:xfrm>
          <a:prstGeom prst="rect">
            <a:avLst/>
          </a:prstGeom>
        </p:spPr>
        <p:txBody>
          <a:bodyPr lIns="91440" tIns="45720" rIns="91440" bIns="45720" rtlCol="0">
            <a:spAutoFit/>
          </a:bodyPr>
          <a:lstStyle/>
          <a:p>
            <a:pPr marL="0" marR="0" lvl="0" indent="0" algn="l" fontAlgn="base"/>
            <a:r>
              <a:rPr lang="en-US" sz="2400" b="0" i="0" u="none" strike="noStrike">
                <a:solidFill>
                  <a:srgbClr val="000000">
                    <a:alpha val="100000"/>
                  </a:srgbClr>
                </a:solidFill>
                <a:latin typeface="Calibri"/>
              </a:rPr>
              <a:t>What would be the greatest risk of adopting a Reference Case for collecting cost data in LMIC?</a:t>
            </a:r>
          </a:p>
        </p:txBody>
      </p:sp>
      <p:sp>
        <p:nvSpPr>
          <p:cNvPr id="5" name="Speech Bubble: Oval 4"/>
          <p:cNvSpPr/>
          <p:nvPr/>
        </p:nvSpPr>
        <p:spPr>
          <a:xfrm>
            <a:off x="395536" y="1052736"/>
            <a:ext cx="3456384" cy="1800200"/>
          </a:xfrm>
          <a:prstGeom prst="wedgeEllipse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GB"/>
              <a:t>Limited acceptability for future innovative approaches to cost data collection and analysis</a:t>
            </a:r>
          </a:p>
        </p:txBody>
      </p:sp>
      <p:sp>
        <p:nvSpPr>
          <p:cNvPr id="6" name="Speech Bubble: Oval 5"/>
          <p:cNvSpPr/>
          <p:nvPr/>
        </p:nvSpPr>
        <p:spPr>
          <a:xfrm>
            <a:off x="4524375" y="1340768"/>
            <a:ext cx="3936058" cy="1872208"/>
          </a:xfrm>
          <a:prstGeom prst="wedgeEllipseCallout">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Could put additional burden on researchers (both with and without capacity/skills) and increase costs of data collection. </a:t>
            </a:r>
          </a:p>
        </p:txBody>
      </p:sp>
      <p:sp>
        <p:nvSpPr>
          <p:cNvPr id="7" name="Speech Bubble: Oval 6"/>
          <p:cNvSpPr/>
          <p:nvPr/>
        </p:nvSpPr>
        <p:spPr>
          <a:xfrm>
            <a:off x="1763688" y="2780928"/>
            <a:ext cx="3744416" cy="2088232"/>
          </a:xfrm>
          <a:prstGeom prst="wedgeEllipseCallout">
            <a:avLst>
              <a:gd name="adj1" fmla="val 32469"/>
              <a:gd name="adj2" fmla="val 6881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dirty="0"/>
              <a:t>It would become quickly outdated.  If too general, it is not useful, and if too specific it may too long and overwhelming for non-academics. </a:t>
            </a:r>
          </a:p>
        </p:txBody>
      </p:sp>
      <p:sp>
        <p:nvSpPr>
          <p:cNvPr id="8" name="Speech Bubble: Oval 7"/>
          <p:cNvSpPr/>
          <p:nvPr/>
        </p:nvSpPr>
        <p:spPr>
          <a:xfrm>
            <a:off x="5724128" y="3789040"/>
            <a:ext cx="3024336" cy="2448272"/>
          </a:xfrm>
          <a:prstGeom prst="wedgeEllipseCallout">
            <a:avLst>
              <a:gd name="adj1" fmla="val 43707"/>
              <a:gd name="adj2" fmla="val 62141"/>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t>Ensuring relevancy across country contexts (e.g., reflecting differences between LICs and MICs) </a:t>
            </a:r>
          </a:p>
        </p:txBody>
      </p:sp>
      <p:sp>
        <p:nvSpPr>
          <p:cNvPr id="9" name="Speech Bubble: Oval 8"/>
          <p:cNvSpPr/>
          <p:nvPr/>
        </p:nvSpPr>
        <p:spPr>
          <a:xfrm>
            <a:off x="467544" y="4869160"/>
            <a:ext cx="3672408" cy="1844824"/>
          </a:xfrm>
          <a:prstGeom prst="wedgeEllipseCallout">
            <a:avLst>
              <a:gd name="adj1" fmla="val -53393"/>
              <a:gd name="adj2" fmla="val 472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Hard to provide guidance to address all possible questions-- might not get used to the extent we wish </a:t>
            </a:r>
          </a:p>
        </p:txBody>
      </p:sp>
    </p:spTree>
    <p:extLst>
      <p:ext uri="{BB962C8B-B14F-4D97-AF65-F5344CB8AC3E}">
        <p14:creationId xmlns:p14="http://schemas.microsoft.com/office/powerpoint/2010/main" val="3520293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0" y="95250"/>
          <a:ext cx="8953500" cy="857250"/>
          <a:chOff x="95250" y="95250"/>
          <a:chExt cx="8953500" cy="857250"/>
        </a:xfrm>
      </p:grpSpPr>
      <p:sp>
        <p:nvSpPr>
          <p:cNvPr id="3" name="TextBox 2"/>
          <p:cNvSpPr txBox="1"/>
          <p:nvPr/>
        </p:nvSpPr>
        <p:spPr>
          <a:xfrm>
            <a:off x="95250" y="95250"/>
            <a:ext cx="8858250" cy="571500"/>
          </a:xfrm>
          <a:prstGeom prst="rect">
            <a:avLst/>
          </a:prstGeom>
        </p:spPr>
        <p:txBody>
          <a:bodyPr lIns="91440" tIns="45720" rIns="91440" bIns="45720" rtlCol="0">
            <a:spAutoFit/>
          </a:bodyPr>
          <a:lstStyle/>
          <a:p>
            <a:pPr marL="0" marR="0" lvl="0" indent="0" algn="l" fontAlgn="base"/>
            <a:r>
              <a:rPr lang="en-US" sz="2400" b="0" i="0" u="none" strike="noStrike" dirty="0">
                <a:solidFill>
                  <a:srgbClr val="000000">
                    <a:alpha val="100000"/>
                  </a:srgbClr>
                </a:solidFill>
                <a:latin typeface="Calibri"/>
              </a:rPr>
              <a:t>What would be your top suggestions for a reference case to make cost data useful to decision makers at the country level?</a:t>
            </a:r>
          </a:p>
        </p:txBody>
      </p:sp>
      <p:sp>
        <p:nvSpPr>
          <p:cNvPr id="4" name="Speech Bubble: Oval 3"/>
          <p:cNvSpPr/>
          <p:nvPr/>
        </p:nvSpPr>
        <p:spPr>
          <a:xfrm>
            <a:off x="467544" y="1039763"/>
            <a:ext cx="4176464" cy="2592288"/>
          </a:xfrm>
          <a:prstGeom prst="wedgeEllipseCallout">
            <a:avLst>
              <a:gd name="adj1" fmla="val -58306"/>
              <a:gd name="adj2" fmla="val -38912"/>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r>
              <a:rPr lang="en-GB"/>
              <a:t>Cannot be seen as a "one-off" that is primarily an exercise carried out by outsiders; in order to ensure that data are used, local authorities must "buy in" and own the process and results. </a:t>
            </a:r>
          </a:p>
        </p:txBody>
      </p:sp>
      <p:sp>
        <p:nvSpPr>
          <p:cNvPr id="5" name="Speech Bubble: Oval 4"/>
          <p:cNvSpPr/>
          <p:nvPr/>
        </p:nvSpPr>
        <p:spPr>
          <a:xfrm>
            <a:off x="4242347" y="2558418"/>
            <a:ext cx="4860032" cy="2520280"/>
          </a:xfrm>
          <a:prstGeom prst="wedgeEllipseCallout">
            <a:avLst>
              <a:gd name="adj1" fmla="val 36335"/>
              <a:gd name="adj2" fmla="val 54476"/>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GB"/>
              <a:t>I am unclear at the moment if a 'reference case' logically makes sense.  Decision makers need to understand that how their program operates will drive costs, so costs will logically vary across time and space (countries). </a:t>
            </a:r>
          </a:p>
        </p:txBody>
      </p:sp>
      <p:sp>
        <p:nvSpPr>
          <p:cNvPr id="6" name="Speech Bubble: Oval 5"/>
          <p:cNvSpPr/>
          <p:nvPr/>
        </p:nvSpPr>
        <p:spPr>
          <a:xfrm>
            <a:off x="467544" y="4005064"/>
            <a:ext cx="3744416" cy="244827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Determining what added value the reference case would have in relation to existing guidance/tools  Providing clear guidance on interpreting results </a:t>
            </a:r>
          </a:p>
        </p:txBody>
      </p:sp>
    </p:spTree>
    <p:extLst>
      <p:ext uri="{BB962C8B-B14F-4D97-AF65-F5344CB8AC3E}">
        <p14:creationId xmlns:p14="http://schemas.microsoft.com/office/powerpoint/2010/main" val="2099455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B5274F97-0F13-42E5-9A1D-07478243785D}" type="slidenum">
              <a:rPr lang="nl-BE" smtClean="0"/>
              <a:t>9</a:t>
            </a:fld>
            <a:endParaRPr lang="nl-BE"/>
          </a:p>
        </p:txBody>
      </p:sp>
      <p:sp>
        <p:nvSpPr>
          <p:cNvPr id="5" name="Speech Bubble: Oval 4"/>
          <p:cNvSpPr/>
          <p:nvPr/>
        </p:nvSpPr>
        <p:spPr>
          <a:xfrm>
            <a:off x="510222" y="1340768"/>
            <a:ext cx="3600400" cy="2232248"/>
          </a:xfrm>
          <a:prstGeom prst="wedgeEllipseCallou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a:t>Have a general section that is applicable across countries/diseases, then allow for (and suggest) country/disease-specific supplemental modules </a:t>
            </a:r>
          </a:p>
        </p:txBody>
      </p:sp>
      <p:sp>
        <p:nvSpPr>
          <p:cNvPr id="6" name="Speech Bubble: Oval 5"/>
          <p:cNvSpPr/>
          <p:nvPr/>
        </p:nvSpPr>
        <p:spPr>
          <a:xfrm>
            <a:off x="3674178" y="2924944"/>
            <a:ext cx="5040560" cy="2232248"/>
          </a:xfrm>
          <a:prstGeom prst="wedgeEllipseCallout">
            <a:avLst>
              <a:gd name="adj1" fmla="val 39171"/>
              <a:gd name="adj2" fmla="val 5304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GB" dirty="0"/>
              <a:t>Clearly specify methods (and if possible have an adaptable MS Excel spreadsheet to aid collection)  Specify minimum reporting standards (and if possible use a Drummond et al-like checklist) </a:t>
            </a:r>
          </a:p>
        </p:txBody>
      </p:sp>
      <p:sp>
        <p:nvSpPr>
          <p:cNvPr id="7" name="Speech Bubble: Oval 6"/>
          <p:cNvSpPr/>
          <p:nvPr/>
        </p:nvSpPr>
        <p:spPr>
          <a:xfrm>
            <a:off x="870262" y="4509120"/>
            <a:ext cx="2880320" cy="1584176"/>
          </a:xfrm>
          <a:prstGeom prst="wedgeEllipseCallout">
            <a:avLst>
              <a:gd name="adj1" fmla="val 29229"/>
              <a:gd name="adj2" fmla="val 68605"/>
            </a:avLst>
          </a:prstGeom>
          <a:solidFill>
            <a:srgbClr val="FF33C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a:t>Don't think a reference case will make data cost useful </a:t>
            </a:r>
          </a:p>
        </p:txBody>
      </p:sp>
      <p:sp>
        <p:nvSpPr>
          <p:cNvPr id="8" name="TextBox 7"/>
          <p:cNvSpPr txBox="1"/>
          <p:nvPr/>
        </p:nvSpPr>
        <p:spPr>
          <a:xfrm>
            <a:off x="95250" y="95250"/>
            <a:ext cx="8858250" cy="571500"/>
          </a:xfrm>
          <a:prstGeom prst="rect">
            <a:avLst/>
          </a:prstGeom>
        </p:spPr>
        <p:txBody>
          <a:bodyPr lIns="91440" tIns="45720" rIns="91440" bIns="45720" rtlCol="0">
            <a:spAutoFit/>
          </a:bodyPr>
          <a:lstStyle/>
          <a:p>
            <a:pPr marL="0" marR="0" lvl="0" indent="0" algn="l" fontAlgn="base"/>
            <a:r>
              <a:rPr lang="en-US" sz="2400" b="0" i="0" u="none" strike="noStrike" dirty="0">
                <a:solidFill>
                  <a:srgbClr val="000000">
                    <a:alpha val="100000"/>
                  </a:srgbClr>
                </a:solidFill>
                <a:latin typeface="Calibri"/>
              </a:rPr>
              <a:t>What would be your top suggestions for a reference case to make cost data useful to decision makers at the country level?</a:t>
            </a:r>
          </a:p>
        </p:txBody>
      </p:sp>
    </p:spTree>
    <p:extLst>
      <p:ext uri="{BB962C8B-B14F-4D97-AF65-F5344CB8AC3E}">
        <p14:creationId xmlns:p14="http://schemas.microsoft.com/office/powerpoint/2010/main" val="1279769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HCC PPT Template(1aNov2016)_16.09.22" id="{3093C1EA-234A-6740-B18B-FE03E92203A5}" vid="{610A91A9-09D5-A449-9416-30F209197CF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GHCC PPT Template(Nov2016)_16.09.22</Template>
  <TotalTime>294</TotalTime>
  <Words>2954</Words>
  <Application>Microsoft Office PowerPoint</Application>
  <PresentationFormat>On-screen Show (4:3)</PresentationFormat>
  <Paragraphs>503</Paragraphs>
  <Slides>49</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49</vt:i4>
      </vt:variant>
    </vt:vector>
  </HeadingPairs>
  <TitlesOfParts>
    <vt:vector size="56" baseType="lpstr">
      <vt:lpstr>Arial</vt:lpstr>
      <vt:lpstr>Calibri</vt:lpstr>
      <vt:lpstr>Cambria</vt:lpstr>
      <vt:lpstr>MS Mincho</vt:lpstr>
      <vt:lpstr>Symbol</vt:lpstr>
      <vt:lpstr>Times New Roman</vt:lpstr>
      <vt:lpstr>Office Theme</vt:lpstr>
      <vt:lpstr> Setting Standards for Global Health Costing</vt:lpstr>
      <vt:lpstr>Why set standards in costing?</vt:lpstr>
      <vt:lpstr>PowerPoint Presentation</vt:lpstr>
      <vt:lpstr>The approach</vt:lpstr>
      <vt:lpstr>Reference Case content </vt:lpstr>
      <vt:lpstr>PowerPoint Presentation</vt:lpstr>
      <vt:lpstr>PowerPoint Presentation</vt:lpstr>
      <vt:lpstr>PowerPoint Presentation</vt:lpstr>
      <vt:lpstr>PowerPoint Presentation</vt:lpstr>
      <vt:lpstr>What do we want to achieve?</vt:lpstr>
      <vt:lpstr>Other ‘desirable’ characteristics</vt:lpstr>
      <vt:lpstr>Our aim</vt:lpstr>
      <vt:lpstr>Principles for purpose</vt:lpstr>
      <vt:lpstr>PowerPoint Presentation</vt:lpstr>
      <vt:lpstr>PowerPoint Presentation</vt:lpstr>
      <vt:lpstr>Scope of the reference case</vt:lpstr>
      <vt:lpstr>Terminology and definitions</vt:lpstr>
      <vt:lpstr>Other challenges</vt:lpstr>
      <vt:lpstr>Questions</vt:lpstr>
      <vt:lpstr>Questions</vt:lpstr>
      <vt:lpstr>Study Design</vt:lpstr>
      <vt:lpstr>Resource use measurement</vt:lpstr>
      <vt:lpstr>Valuation and pricing</vt:lpstr>
      <vt:lpstr>Reporting results</vt:lpstr>
      <vt:lpstr>Possible additions</vt:lpstr>
      <vt:lpstr>Methodological specifications</vt:lpstr>
      <vt:lpstr>Reporting standards</vt:lpstr>
      <vt:lpstr>Specific reporting standards</vt:lpstr>
      <vt:lpstr>The approach </vt:lpstr>
      <vt:lpstr>Process</vt:lpstr>
      <vt:lpstr>Scope of the reference case</vt:lpstr>
      <vt:lpstr>What do we want to achieve?</vt:lpstr>
      <vt:lpstr>Other characteristics</vt:lpstr>
      <vt:lpstr>Cost functions vs unit costs</vt:lpstr>
      <vt:lpstr>Limited empricial validation of measurement tools/ approaches</vt:lpstr>
      <vt:lpstr>First challenge – cost for purpose a cost is not a cost</vt:lpstr>
      <vt:lpstr>Common terminology and definitions</vt:lpstr>
      <vt:lpstr>Standardisation of interventions/ inputs</vt:lpstr>
      <vt:lpstr>Other challenges</vt:lpstr>
      <vt:lpstr>Scope of costs</vt:lpstr>
      <vt:lpstr>Suv</vt:lpstr>
      <vt:lpstr>Study Design</vt:lpstr>
      <vt:lpstr>Resource use measurement</vt:lpstr>
      <vt:lpstr>Valuation and pricing</vt:lpstr>
      <vt:lpstr>Reporting results</vt:lpstr>
      <vt:lpstr>Reporting standards</vt:lpstr>
      <vt:lpstr>Additional and complementary activities?</vt:lpstr>
      <vt:lpstr>Going forward - Questions for TAG</vt:lpstr>
      <vt:lpstr>Next steps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Session 1 Setting Standards for Global Health Costing</dc:title>
  <dc:creator>Anna</dc:creator>
  <cp:lastModifiedBy>WDeCormier</cp:lastModifiedBy>
  <cp:revision>34</cp:revision>
  <dcterms:created xsi:type="dcterms:W3CDTF">2016-11-04T14:50:43Z</dcterms:created>
  <dcterms:modified xsi:type="dcterms:W3CDTF">2017-08-16T14:23:38Z</dcterms:modified>
</cp:coreProperties>
</file>