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notesSlides/notesSlide4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9" r:id="rId2"/>
    <p:sldId id="280" r:id="rId3"/>
    <p:sldId id="281" r:id="rId4"/>
    <p:sldId id="289" r:id="rId5"/>
    <p:sldId id="277" r:id="rId6"/>
    <p:sldId id="278" r:id="rId7"/>
    <p:sldId id="282" r:id="rId8"/>
    <p:sldId id="283" r:id="rId9"/>
    <p:sldId id="284" r:id="rId10"/>
    <p:sldId id="292" r:id="rId11"/>
    <p:sldId id="285" r:id="rId12"/>
    <p:sldId id="286" r:id="rId13"/>
    <p:sldId id="293" r:id="rId14"/>
    <p:sldId id="287" r:id="rId15"/>
    <p:sldId id="288" r:id="rId16"/>
    <p:sldId id="295" r:id="rId17"/>
    <p:sldId id="294" r:id="rId18"/>
    <p:sldId id="290" r:id="rId19"/>
    <p:sldId id="296" r:id="rId20"/>
    <p:sldId id="29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5" autoAdjust="0"/>
    <p:restoredTop sz="96578" autoAdjust="0"/>
  </p:normalViewPr>
  <p:slideViewPr>
    <p:cSldViewPr>
      <p:cViewPr varScale="1">
        <p:scale>
          <a:sx n="99" d="100"/>
          <a:sy n="99" d="100"/>
        </p:scale>
        <p:origin x="982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benhe\Documents\1%20-%20GHCC\Data%20Extraction\05%20-%20Extraction%20Templates\GHCC_Data_Extraction_VMMC_v55_20-June-2017%20(Quality%20Analysis)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benhe\Documents\1%20-%20GHCC\Data%20Extraction\05%20-%20Extraction%20Templates\GHCC_Data_Extraction_VMMC_v57_5-July-2017%20(Quality%20Analysis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657493056086401E-2"/>
          <c:y val="0.112314993384367"/>
          <c:w val="0.93554315419310496"/>
          <c:h val="0.62862398035111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Quality'!$AH$31:$AH$41</c:f>
              <c:strCache>
                <c:ptCount val="11"/>
                <c:pt idx="0">
                  <c:v>Mozambique</c:v>
                </c:pt>
                <c:pt idx="1">
                  <c:v>Lesotho</c:v>
                </c:pt>
                <c:pt idx="2">
                  <c:v>Tanzania</c:v>
                </c:pt>
                <c:pt idx="3">
                  <c:v>Namibia</c:v>
                </c:pt>
                <c:pt idx="4">
                  <c:v>Rwanda</c:v>
                </c:pt>
                <c:pt idx="5">
                  <c:v>Swaziland</c:v>
                </c:pt>
                <c:pt idx="6">
                  <c:v>South Africa</c:v>
                </c:pt>
                <c:pt idx="7">
                  <c:v>Uganda</c:v>
                </c:pt>
                <c:pt idx="8">
                  <c:v>Zambia</c:v>
                </c:pt>
                <c:pt idx="9">
                  <c:v>Kenya</c:v>
                </c:pt>
                <c:pt idx="10">
                  <c:v>Zimbabwe</c:v>
                </c:pt>
              </c:strCache>
            </c:strRef>
          </c:cat>
          <c:val>
            <c:numRef>
              <c:f>'Study-Level Quality'!$AI$31:$AI$41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7A-4698-8FB2-54286F4A29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084450888"/>
        <c:axId val="2122111672"/>
      </c:barChart>
      <c:catAx>
        <c:axId val="2084450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2111672"/>
        <c:crosses val="autoZero"/>
        <c:auto val="1"/>
        <c:lblAlgn val="ctr"/>
        <c:lblOffset val="100"/>
        <c:noMultiLvlLbl val="0"/>
      </c:catAx>
      <c:valAx>
        <c:axId val="2122111672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4450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1B7-4B56-9658-F7F664D2DE18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1B7-4B56-9658-F7F664D2DE18}"/>
              </c:ext>
            </c:extLst>
          </c:dPt>
          <c:dPt>
            <c:idx val="2"/>
            <c:bubble3D val="0"/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1B7-4B56-9658-F7F664D2DE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'Study-Level Quality'!$AB$31:$AB$32</c:f>
              <c:strCache>
                <c:ptCount val="2"/>
                <c:pt idx="0">
                  <c:v>compared by SG</c:v>
                </c:pt>
                <c:pt idx="1">
                  <c:v>not compared by SG</c:v>
                </c:pt>
              </c:strCache>
            </c:strRef>
          </c:cat>
          <c:val>
            <c:numRef>
              <c:f>'Study-Level Quality'!$AC$31:$AC$32</c:f>
              <c:numCache>
                <c:formatCode>General</c:formatCode>
                <c:ptCount val="2"/>
                <c:pt idx="0">
                  <c:v>16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B7-4B56-9658-F7F664D2DE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269150383979796"/>
          <c:y val="0.41058950964462798"/>
          <c:w val="0.22357392825896799"/>
          <c:h val="0.172816522934633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146-400E-A5C9-CCF5D1BF3CDB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146-400E-A5C9-CCF5D1BF3CDB}"/>
              </c:ext>
            </c:extLst>
          </c:dPt>
          <c:dPt>
            <c:idx val="2"/>
            <c:bubble3D val="0"/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146-400E-A5C9-CCF5D1BF3CD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'Study-Level Quality'!$AP$31:$AP$32</c:f>
              <c:strCache>
                <c:ptCount val="2"/>
                <c:pt idx="0">
                  <c:v>economic</c:v>
                </c:pt>
                <c:pt idx="1">
                  <c:v>financial only</c:v>
                </c:pt>
              </c:strCache>
            </c:strRef>
          </c:cat>
          <c:val>
            <c:numRef>
              <c:f>'Study-Level Quality'!$AQ$31:$AQ$32</c:f>
              <c:numCache>
                <c:formatCode>General</c:formatCode>
                <c:ptCount val="2"/>
                <c:pt idx="0">
                  <c:v>14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46-400E-A5C9-CCF5D1BF3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061284508111204"/>
          <c:y val="0.41378224273689901"/>
          <c:w val="0.21328273724820501"/>
          <c:h val="0.154525975201376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49-4116-93BD-6CC100A906AA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49-4116-93BD-6CC100A906AA}"/>
              </c:ext>
            </c:extLst>
          </c:dPt>
          <c:dPt>
            <c:idx val="2"/>
            <c:bubble3D val="0"/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A49-4116-93BD-6CC100A906AA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A49-4116-93BD-6CC100A906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'Study-Level Quality'!$AD$31:$AD$34</c:f>
              <c:strCache>
                <c:ptCount val="4"/>
                <c:pt idx="0">
                  <c:v>0.03</c:v>
                </c:pt>
                <c:pt idx="1">
                  <c:v>0.06</c:v>
                </c:pt>
                <c:pt idx="2">
                  <c:v>NR</c:v>
                </c:pt>
                <c:pt idx="3">
                  <c:v>N/A</c:v>
                </c:pt>
              </c:strCache>
            </c:strRef>
          </c:cat>
          <c:val>
            <c:numRef>
              <c:f>'Study-Level Quality'!$AE$31:$AE$34</c:f>
              <c:numCache>
                <c:formatCode>General</c:formatCode>
                <c:ptCount val="4"/>
                <c:pt idx="0">
                  <c:v>7</c:v>
                </c:pt>
                <c:pt idx="1">
                  <c:v>1</c:v>
                </c:pt>
                <c:pt idx="2">
                  <c:v>20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49-4116-93BD-6CC100A90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389463971359397"/>
          <c:y val="0.38699326898653802"/>
          <c:w val="0.157929252454966"/>
          <c:h val="0.226921302175938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4E-4FF2-8BF8-0D3F68B2D296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4E-4FF2-8BF8-0D3F68B2D296}"/>
              </c:ext>
            </c:extLst>
          </c:dPt>
          <c:dPt>
            <c:idx val="2"/>
            <c:bubble3D val="0"/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14E-4FF2-8BF8-0D3F68B2D2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'Study-Level Quality'!$AF$31:$AF$33</c:f>
              <c:strCache>
                <c:ptCount val="3"/>
                <c:pt idx="0">
                  <c:v>some costs included</c:v>
                </c:pt>
                <c:pt idx="1">
                  <c:v>no costs included</c:v>
                </c:pt>
                <c:pt idx="2">
                  <c:v>NR</c:v>
                </c:pt>
              </c:strCache>
            </c:strRef>
          </c:cat>
          <c:val>
            <c:numRef>
              <c:f>'Study-Level Quality'!$AG$31:$AG$33</c:f>
              <c:numCache>
                <c:formatCode>General</c:formatCode>
                <c:ptCount val="3"/>
                <c:pt idx="0">
                  <c:v>7</c:v>
                </c:pt>
                <c:pt idx="1">
                  <c:v>20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4E-4FF2-8BF8-0D3F68B2D2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338719378827597"/>
          <c:y val="0.39537786943298803"/>
          <c:w val="0.25829615048118998"/>
          <c:h val="0.2045625546806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B6-4EB9-B955-2160444E24AC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B6-4EB9-B955-2160444E24AC}"/>
              </c:ext>
            </c:extLst>
          </c:dPt>
          <c:dPt>
            <c:idx val="2"/>
            <c:bubble3D val="0"/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7B6-4EB9-B955-2160444E24A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'Study-Level Quality'!$AN$31:$AN$33</c:f>
              <c:strCache>
                <c:ptCount val="3"/>
                <c:pt idx="0">
                  <c:v>cross-sectional</c:v>
                </c:pt>
                <c:pt idx="1">
                  <c:v>longitudinal</c:v>
                </c:pt>
                <c:pt idx="2">
                  <c:v>NR</c:v>
                </c:pt>
              </c:strCache>
            </c:strRef>
          </c:cat>
          <c:val>
            <c:numRef>
              <c:f>'Study-Level Quality'!$AO$31:$AO$33</c:f>
              <c:numCache>
                <c:formatCode>General</c:formatCode>
                <c:ptCount val="3"/>
                <c:pt idx="0">
                  <c:v>16</c:v>
                </c:pt>
                <c:pt idx="1">
                  <c:v>11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B6-4EB9-B955-2160444E2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525568433159298"/>
          <c:y val="0.42646252551764402"/>
          <c:w val="0.224744315668407"/>
          <c:h val="0.1807530308711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C1-4C56-978F-AED8EDB48FD2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AC1-4C56-978F-AED8EDB48FD2}"/>
              </c:ext>
            </c:extLst>
          </c:dPt>
          <c:dPt>
            <c:idx val="2"/>
            <c:bubble3D val="0"/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AC1-4C56-978F-AED8EDB48F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'Study-Level Quality'!$AL$31:$AL$33</c:f>
              <c:strCache>
                <c:ptCount val="3"/>
                <c:pt idx="0">
                  <c:v>comprehensive</c:v>
                </c:pt>
                <c:pt idx="1">
                  <c:v>limited</c:v>
                </c:pt>
                <c:pt idx="2">
                  <c:v>none</c:v>
                </c:pt>
              </c:strCache>
            </c:strRef>
          </c:cat>
          <c:val>
            <c:numRef>
              <c:f>'Study-Level Quality'!$AM$31:$AM$33</c:f>
              <c:numCache>
                <c:formatCode>General</c:formatCode>
                <c:ptCount val="3"/>
                <c:pt idx="0">
                  <c:v>7</c:v>
                </c:pt>
                <c:pt idx="1">
                  <c:v>4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C1-4C56-978F-AED8EDB48F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290795970428901"/>
          <c:y val="0.43920901932713002"/>
          <c:w val="0.214082997576659"/>
          <c:h val="0.166803865425912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'Study-Level Quality'!$A$31</c:f>
              <c:strCache>
                <c:ptCount val="1"/>
                <c:pt idx="0">
                  <c:v>explicit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Quality'!$B$1:$F$30</c:f>
              <c:strCache>
                <c:ptCount val="5"/>
                <c:pt idx="0">
                  <c:v>geography</c:v>
                </c:pt>
                <c:pt idx="1">
                  <c:v>time period</c:v>
                </c:pt>
                <c:pt idx="2">
                  <c:v>target population</c:v>
                </c:pt>
                <c:pt idx="3">
                  <c:v>incremental vs. full</c:v>
                </c:pt>
                <c:pt idx="4">
                  <c:v>economic vs. financial</c:v>
                </c:pt>
              </c:strCache>
            </c:strRef>
          </c:cat>
          <c:val>
            <c:numRef>
              <c:f>'Study-Level Quality'!$B$31:$F$31</c:f>
              <c:numCache>
                <c:formatCode>General</c:formatCode>
                <c:ptCount val="5"/>
                <c:pt idx="0">
                  <c:v>17</c:v>
                </c:pt>
                <c:pt idx="1">
                  <c:v>16</c:v>
                </c:pt>
                <c:pt idx="2">
                  <c:v>15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63-4274-B706-A987C56DBF25}"/>
            </c:ext>
          </c:extLst>
        </c:ser>
        <c:ser>
          <c:idx val="1"/>
          <c:order val="1"/>
          <c:tx>
            <c:strRef>
              <c:f>'Study-Level Quality'!$A$32</c:f>
              <c:strCache>
                <c:ptCount val="1"/>
                <c:pt idx="0">
                  <c:v>inferred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Quality'!$B$1:$F$30</c:f>
              <c:strCache>
                <c:ptCount val="5"/>
                <c:pt idx="0">
                  <c:v>geography</c:v>
                </c:pt>
                <c:pt idx="1">
                  <c:v>time period</c:v>
                </c:pt>
                <c:pt idx="2">
                  <c:v>target population</c:v>
                </c:pt>
                <c:pt idx="3">
                  <c:v>incremental vs. full</c:v>
                </c:pt>
                <c:pt idx="4">
                  <c:v>economic vs. financial</c:v>
                </c:pt>
              </c:strCache>
            </c:strRef>
          </c:cat>
          <c:val>
            <c:numRef>
              <c:f>'Study-Level Quality'!$B$32:$F$32</c:f>
              <c:numCache>
                <c:formatCode>General</c:formatCode>
                <c:ptCount val="5"/>
                <c:pt idx="0">
                  <c:v>12</c:v>
                </c:pt>
                <c:pt idx="1">
                  <c:v>7</c:v>
                </c:pt>
                <c:pt idx="2">
                  <c:v>12</c:v>
                </c:pt>
                <c:pt idx="3">
                  <c:v>22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63-4274-B706-A987C56DBF25}"/>
            </c:ext>
          </c:extLst>
        </c:ser>
        <c:ser>
          <c:idx val="2"/>
          <c:order val="2"/>
          <c:tx>
            <c:strRef>
              <c:f>'Study-Level Quality'!$A$33</c:f>
              <c:strCache>
                <c:ptCount val="1"/>
                <c:pt idx="0">
                  <c:v>NR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263-4274-B706-A987C56DBF2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263-4274-B706-A987C56DBF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Quality'!$B$1:$F$30</c:f>
              <c:strCache>
                <c:ptCount val="5"/>
                <c:pt idx="0">
                  <c:v>geography</c:v>
                </c:pt>
                <c:pt idx="1">
                  <c:v>time period</c:v>
                </c:pt>
                <c:pt idx="2">
                  <c:v>target population</c:v>
                </c:pt>
                <c:pt idx="3">
                  <c:v>incremental vs. full</c:v>
                </c:pt>
                <c:pt idx="4">
                  <c:v>economic vs. financial</c:v>
                </c:pt>
              </c:strCache>
            </c:strRef>
          </c:cat>
          <c:val>
            <c:numRef>
              <c:f>'Study-Level Quality'!$B$33:$F$33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63-4274-B706-A987C56DBF25}"/>
            </c:ext>
          </c:extLst>
        </c:ser>
        <c:ser>
          <c:idx val="3"/>
          <c:order val="3"/>
          <c:tx>
            <c:strRef>
              <c:f>'Study-Level Quality'!$A$34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accent1">
                <a:lumMod val="60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263-4274-B706-A987C56DBF2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263-4274-B706-A987C56DBF2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63-4274-B706-A987C56DBF2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263-4274-B706-A987C56DBF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Quality'!$B$1:$F$30</c:f>
              <c:strCache>
                <c:ptCount val="5"/>
                <c:pt idx="0">
                  <c:v>geography</c:v>
                </c:pt>
                <c:pt idx="1">
                  <c:v>time period</c:v>
                </c:pt>
                <c:pt idx="2">
                  <c:v>target population</c:v>
                </c:pt>
                <c:pt idx="3">
                  <c:v>incremental vs. full</c:v>
                </c:pt>
                <c:pt idx="4">
                  <c:v>economic vs. financial</c:v>
                </c:pt>
              </c:strCache>
            </c:strRef>
          </c:cat>
          <c:val>
            <c:numRef>
              <c:f>'Study-Level Quality'!$B$34:$F$34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63-4274-B706-A987C56DBF2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120342648"/>
        <c:axId val="-2138355832"/>
      </c:barChart>
      <c:catAx>
        <c:axId val="2120342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8355832"/>
        <c:crosses val="autoZero"/>
        <c:auto val="1"/>
        <c:lblAlgn val="ctr"/>
        <c:lblOffset val="100"/>
        <c:noMultiLvlLbl val="0"/>
      </c:catAx>
      <c:valAx>
        <c:axId val="-2138355832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Number</a:t>
                </a:r>
                <a:r>
                  <a:rPr lang="en-US" sz="1200" baseline="0" dirty="0"/>
                  <a:t> of studies</a:t>
                </a:r>
                <a:endParaRPr lang="en-US" sz="12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0342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'Study-Level Quality'!$G$31</c:f>
              <c:strCache>
                <c:ptCount val="1"/>
                <c:pt idx="0">
                  <c:v>explicit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Quality'!$H$1:$K$1</c:f>
              <c:strCache>
                <c:ptCount val="4"/>
                <c:pt idx="0">
                  <c:v>Country</c:v>
                </c:pt>
                <c:pt idx="1">
                  <c:v>Site</c:v>
                </c:pt>
                <c:pt idx="2">
                  <c:v>Area</c:v>
                </c:pt>
                <c:pt idx="3">
                  <c:v>Patient</c:v>
                </c:pt>
              </c:strCache>
            </c:strRef>
          </c:cat>
          <c:val>
            <c:numRef>
              <c:f>'Study-Level Quality'!$H$31:$K$31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A0-4841-BD03-8CDA0128E70C}"/>
            </c:ext>
          </c:extLst>
        </c:ser>
        <c:ser>
          <c:idx val="1"/>
          <c:order val="1"/>
          <c:tx>
            <c:strRef>
              <c:f>'Study-Level Quality'!$G$32</c:f>
              <c:strCache>
                <c:ptCount val="1"/>
                <c:pt idx="0">
                  <c:v>inferred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Quality'!$H$1:$K$1</c:f>
              <c:strCache>
                <c:ptCount val="4"/>
                <c:pt idx="0">
                  <c:v>Country</c:v>
                </c:pt>
                <c:pt idx="1">
                  <c:v>Site</c:v>
                </c:pt>
                <c:pt idx="2">
                  <c:v>Area</c:v>
                </c:pt>
                <c:pt idx="3">
                  <c:v>Patient</c:v>
                </c:pt>
              </c:strCache>
            </c:strRef>
          </c:cat>
          <c:val>
            <c:numRef>
              <c:f>'Study-Level Quality'!$H$32:$K$32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A0-4841-BD03-8CDA0128E70C}"/>
            </c:ext>
          </c:extLst>
        </c:ser>
        <c:ser>
          <c:idx val="2"/>
          <c:order val="2"/>
          <c:tx>
            <c:strRef>
              <c:f>'Study-Level Quality'!$G$33</c:f>
              <c:strCache>
                <c:ptCount val="1"/>
                <c:pt idx="0">
                  <c:v>NR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Quality'!$H$1:$K$1</c:f>
              <c:strCache>
                <c:ptCount val="4"/>
                <c:pt idx="0">
                  <c:v>Country</c:v>
                </c:pt>
                <c:pt idx="1">
                  <c:v>Site</c:v>
                </c:pt>
                <c:pt idx="2">
                  <c:v>Area</c:v>
                </c:pt>
                <c:pt idx="3">
                  <c:v>Patient</c:v>
                </c:pt>
              </c:strCache>
            </c:strRef>
          </c:cat>
          <c:val>
            <c:numRef>
              <c:f>'Study-Level Quality'!$H$33:$K$33</c:f>
              <c:numCache>
                <c:formatCode>General</c:formatCode>
                <c:ptCount val="4"/>
                <c:pt idx="0">
                  <c:v>20</c:v>
                </c:pt>
                <c:pt idx="1">
                  <c:v>16</c:v>
                </c:pt>
                <c:pt idx="2">
                  <c:v>17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A0-4841-BD03-8CDA0128E70C}"/>
            </c:ext>
          </c:extLst>
        </c:ser>
        <c:ser>
          <c:idx val="3"/>
          <c:order val="3"/>
          <c:tx>
            <c:strRef>
              <c:f>'Study-Level Quality'!$G$34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accent1">
                <a:lumMod val="60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A0-4841-BD03-8CDA0128E70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A0-4841-BD03-8CDA0128E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Quality'!$H$1:$K$1</c:f>
              <c:strCache>
                <c:ptCount val="4"/>
                <c:pt idx="0">
                  <c:v>Country</c:v>
                </c:pt>
                <c:pt idx="1">
                  <c:v>Site</c:v>
                </c:pt>
                <c:pt idx="2">
                  <c:v>Area</c:v>
                </c:pt>
                <c:pt idx="3">
                  <c:v>Patient</c:v>
                </c:pt>
              </c:strCache>
            </c:strRef>
          </c:cat>
          <c:val>
            <c:numRef>
              <c:f>'Study-Level Quality'!$H$34:$K$34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A0-4841-BD03-8CDA0128E70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118302008"/>
        <c:axId val="2047995816"/>
      </c:barChart>
      <c:catAx>
        <c:axId val="2118302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7995816"/>
        <c:crosses val="autoZero"/>
        <c:auto val="1"/>
        <c:lblAlgn val="ctr"/>
        <c:lblOffset val="100"/>
        <c:noMultiLvlLbl val="0"/>
      </c:catAx>
      <c:valAx>
        <c:axId val="2047995816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Number</a:t>
                </a:r>
                <a:r>
                  <a:rPr lang="en-US" sz="1200" baseline="0" dirty="0"/>
                  <a:t> of studies</a:t>
                </a:r>
                <a:endParaRPr lang="en-US" sz="12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8302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'Study-Level Quality'!$L$31</c:f>
              <c:strCache>
                <c:ptCount val="1"/>
                <c:pt idx="0">
                  <c:v>explicit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Quality'!$M$1:$O$1</c:f>
              <c:strCache>
                <c:ptCount val="3"/>
                <c:pt idx="0">
                  <c:v>Resource Allocation</c:v>
                </c:pt>
                <c:pt idx="1">
                  <c:v>Top-down vs. Bottom-up</c:v>
                </c:pt>
                <c:pt idx="2">
                  <c:v>Cost source</c:v>
                </c:pt>
              </c:strCache>
            </c:strRef>
          </c:cat>
          <c:val>
            <c:numRef>
              <c:f>'Study-Level Quality'!$M$31:$O$31</c:f>
              <c:numCache>
                <c:formatCode>General</c:formatCode>
                <c:ptCount val="3"/>
                <c:pt idx="0">
                  <c:v>343</c:v>
                </c:pt>
                <c:pt idx="1">
                  <c:v>182</c:v>
                </c:pt>
                <c:pt idx="2">
                  <c:v>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4B-4C2C-885A-83C641F8DCAC}"/>
            </c:ext>
          </c:extLst>
        </c:ser>
        <c:ser>
          <c:idx val="1"/>
          <c:order val="1"/>
          <c:tx>
            <c:strRef>
              <c:f>'Study-Level Quality'!$L$32</c:f>
              <c:strCache>
                <c:ptCount val="1"/>
                <c:pt idx="0">
                  <c:v>inferred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Quality'!$M$1:$O$1</c:f>
              <c:strCache>
                <c:ptCount val="3"/>
                <c:pt idx="0">
                  <c:v>Resource Allocation</c:v>
                </c:pt>
                <c:pt idx="1">
                  <c:v>Top-down vs. Bottom-up</c:v>
                </c:pt>
                <c:pt idx="2">
                  <c:v>Cost source</c:v>
                </c:pt>
              </c:strCache>
            </c:strRef>
          </c:cat>
          <c:val>
            <c:numRef>
              <c:f>'Study-Level Quality'!$M$32:$O$32</c:f>
              <c:numCache>
                <c:formatCode>General</c:formatCode>
                <c:ptCount val="3"/>
                <c:pt idx="0">
                  <c:v>17</c:v>
                </c:pt>
                <c:pt idx="1">
                  <c:v>337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4B-4C2C-885A-83C641F8DCAC}"/>
            </c:ext>
          </c:extLst>
        </c:ser>
        <c:ser>
          <c:idx val="2"/>
          <c:order val="2"/>
          <c:tx>
            <c:strRef>
              <c:f>'Study-Level Quality'!$L$33</c:f>
              <c:strCache>
                <c:ptCount val="1"/>
                <c:pt idx="0">
                  <c:v>NR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Quality'!$M$1:$O$1</c:f>
              <c:strCache>
                <c:ptCount val="3"/>
                <c:pt idx="0">
                  <c:v>Resource Allocation</c:v>
                </c:pt>
                <c:pt idx="1">
                  <c:v>Top-down vs. Bottom-up</c:v>
                </c:pt>
                <c:pt idx="2">
                  <c:v>Cost source</c:v>
                </c:pt>
              </c:strCache>
            </c:strRef>
          </c:cat>
          <c:val>
            <c:numRef>
              <c:f>'Study-Level Quality'!$M$33:$O$33</c:f>
              <c:numCache>
                <c:formatCode>General</c:formatCode>
                <c:ptCount val="3"/>
                <c:pt idx="0">
                  <c:v>373</c:v>
                </c:pt>
                <c:pt idx="1">
                  <c:v>227</c:v>
                </c:pt>
                <c:pt idx="2">
                  <c:v>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4B-4C2C-885A-83C641F8DCAC}"/>
            </c:ext>
          </c:extLst>
        </c:ser>
        <c:ser>
          <c:idx val="3"/>
          <c:order val="3"/>
          <c:tx>
            <c:strRef>
              <c:f>'Study-Level Quality'!$L$34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accent1">
                <a:lumMod val="60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Quality'!$M$1:$O$1</c:f>
              <c:strCache>
                <c:ptCount val="3"/>
                <c:pt idx="0">
                  <c:v>Resource Allocation</c:v>
                </c:pt>
                <c:pt idx="1">
                  <c:v>Top-down vs. Bottom-up</c:v>
                </c:pt>
                <c:pt idx="2">
                  <c:v>Cost source</c:v>
                </c:pt>
              </c:strCache>
            </c:strRef>
          </c:cat>
          <c:val>
            <c:numRef>
              <c:f>'Study-Level Quality'!$M$34:$O$34</c:f>
              <c:numCache>
                <c:formatCode>General</c:formatCode>
                <c:ptCount val="3"/>
                <c:pt idx="0">
                  <c:v>26</c:v>
                </c:pt>
                <c:pt idx="1">
                  <c:v>13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4B-4C2C-885A-83C641F8DC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119345416"/>
        <c:axId val="2119657144"/>
      </c:barChart>
      <c:catAx>
        <c:axId val="2119345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657144"/>
        <c:crosses val="autoZero"/>
        <c:auto val="1"/>
        <c:lblAlgn val="ctr"/>
        <c:lblOffset val="100"/>
        <c:noMultiLvlLbl val="0"/>
      </c:catAx>
      <c:valAx>
        <c:axId val="2119657144"/>
        <c:scaling>
          <c:orientation val="minMax"/>
          <c:max val="900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Number of cost observations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34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'Study-Level Quality'!$P$31</c:f>
              <c:strCache>
                <c:ptCount val="1"/>
                <c:pt idx="0">
                  <c:v>explicit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58-42D5-86E9-269FD98323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Quality'!$Q$1:$U$1</c:f>
              <c:strCache>
                <c:ptCount val="5"/>
                <c:pt idx="0">
                  <c:v>Unrelated costs</c:v>
                </c:pt>
                <c:pt idx="1">
                  <c:v>Research costs</c:v>
                </c:pt>
                <c:pt idx="2">
                  <c:v>Above service delivery costs</c:v>
                </c:pt>
                <c:pt idx="3">
                  <c:v>Overheads</c:v>
                </c:pt>
                <c:pt idx="4">
                  <c:v>Cost omissions</c:v>
                </c:pt>
              </c:strCache>
            </c:strRef>
          </c:cat>
          <c:val>
            <c:numRef>
              <c:f>'Study-Level Quality'!$Q$31:$U$31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21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58-42D5-86E9-269FD9832375}"/>
            </c:ext>
          </c:extLst>
        </c:ser>
        <c:ser>
          <c:idx val="1"/>
          <c:order val="1"/>
          <c:tx>
            <c:strRef>
              <c:f>'Study-Level Quality'!$P$32</c:f>
              <c:strCache>
                <c:ptCount val="1"/>
                <c:pt idx="0">
                  <c:v>inferred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Quality'!$Q$1:$U$1</c:f>
              <c:strCache>
                <c:ptCount val="5"/>
                <c:pt idx="0">
                  <c:v>Unrelated costs</c:v>
                </c:pt>
                <c:pt idx="1">
                  <c:v>Research costs</c:v>
                </c:pt>
                <c:pt idx="2">
                  <c:v>Above service delivery costs</c:v>
                </c:pt>
                <c:pt idx="3">
                  <c:v>Overheads</c:v>
                </c:pt>
                <c:pt idx="4">
                  <c:v>Cost omissions</c:v>
                </c:pt>
              </c:strCache>
            </c:strRef>
          </c:cat>
          <c:val>
            <c:numRef>
              <c:f>'Study-Level Quality'!$Q$32:$U$32</c:f>
              <c:numCache>
                <c:formatCode>General</c:formatCode>
                <c:ptCount val="5"/>
                <c:pt idx="0">
                  <c:v>21</c:v>
                </c:pt>
                <c:pt idx="1">
                  <c:v>19</c:v>
                </c:pt>
                <c:pt idx="2">
                  <c:v>23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58-42D5-86E9-269FD9832375}"/>
            </c:ext>
          </c:extLst>
        </c:ser>
        <c:ser>
          <c:idx val="2"/>
          <c:order val="2"/>
          <c:tx>
            <c:strRef>
              <c:f>'Study-Level Quality'!$P$33</c:f>
              <c:strCache>
                <c:ptCount val="1"/>
                <c:pt idx="0">
                  <c:v>NR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58-42D5-86E9-269FD98323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Quality'!$Q$1:$U$1</c:f>
              <c:strCache>
                <c:ptCount val="5"/>
                <c:pt idx="0">
                  <c:v>Unrelated costs</c:v>
                </c:pt>
                <c:pt idx="1">
                  <c:v>Research costs</c:v>
                </c:pt>
                <c:pt idx="2">
                  <c:v>Above service delivery costs</c:v>
                </c:pt>
                <c:pt idx="3">
                  <c:v>Overheads</c:v>
                </c:pt>
                <c:pt idx="4">
                  <c:v>Cost omissions</c:v>
                </c:pt>
              </c:strCache>
            </c:strRef>
          </c:cat>
          <c:val>
            <c:numRef>
              <c:f>'Study-Level Quality'!$Q$33:$U$33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58-42D5-86E9-269FD9832375}"/>
            </c:ext>
          </c:extLst>
        </c:ser>
        <c:ser>
          <c:idx val="3"/>
          <c:order val="3"/>
          <c:tx>
            <c:strRef>
              <c:f>'Study-Level Quality'!$P$34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accent1">
                <a:lumMod val="60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'Study-Level Quality'!$Q$1:$U$1</c:f>
              <c:strCache>
                <c:ptCount val="5"/>
                <c:pt idx="0">
                  <c:v>Unrelated costs</c:v>
                </c:pt>
                <c:pt idx="1">
                  <c:v>Research costs</c:v>
                </c:pt>
                <c:pt idx="2">
                  <c:v>Above service delivery costs</c:v>
                </c:pt>
                <c:pt idx="3">
                  <c:v>Overheads</c:v>
                </c:pt>
                <c:pt idx="4">
                  <c:v>Cost omissions</c:v>
                </c:pt>
              </c:strCache>
            </c:strRef>
          </c:cat>
          <c:val>
            <c:numRef>
              <c:f>'Study-Level Quality'!$Q$34:$U$34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58-42D5-86E9-269FD983237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118705032"/>
        <c:axId val="2118993272"/>
      </c:barChart>
      <c:catAx>
        <c:axId val="2118705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8993272"/>
        <c:crosses val="autoZero"/>
        <c:auto val="1"/>
        <c:lblAlgn val="ctr"/>
        <c:lblOffset val="100"/>
        <c:noMultiLvlLbl val="0"/>
      </c:catAx>
      <c:valAx>
        <c:axId val="2118993272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Number of studies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8705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'Study-Level Quality'!$V$31</c:f>
              <c:strCache>
                <c:ptCount val="1"/>
                <c:pt idx="0">
                  <c:v>explicit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Quality'!$W$1:$Y$1</c:f>
              <c:strCache>
                <c:ptCount val="3"/>
                <c:pt idx="0">
                  <c:v>Currency year</c:v>
                </c:pt>
                <c:pt idx="1">
                  <c:v>Discount rate</c:v>
                </c:pt>
                <c:pt idx="2">
                  <c:v>Conversion method</c:v>
                </c:pt>
              </c:strCache>
            </c:strRef>
          </c:cat>
          <c:val>
            <c:numRef>
              <c:f>'Study-Level Quality'!$W$31:$Y$31</c:f>
              <c:numCache>
                <c:formatCode>General</c:formatCode>
                <c:ptCount val="3"/>
                <c:pt idx="0">
                  <c:v>12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E6-4DA8-B866-54468FCA20F7}"/>
            </c:ext>
          </c:extLst>
        </c:ser>
        <c:ser>
          <c:idx val="1"/>
          <c:order val="1"/>
          <c:tx>
            <c:strRef>
              <c:f>'Study-Level Quality'!$V$32</c:f>
              <c:strCache>
                <c:ptCount val="1"/>
                <c:pt idx="0">
                  <c:v>inferred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Quality'!$W$1:$Y$1</c:f>
              <c:strCache>
                <c:ptCount val="3"/>
                <c:pt idx="0">
                  <c:v>Currency year</c:v>
                </c:pt>
                <c:pt idx="1">
                  <c:v>Discount rate</c:v>
                </c:pt>
                <c:pt idx="2">
                  <c:v>Conversion method</c:v>
                </c:pt>
              </c:strCache>
            </c:strRef>
          </c:cat>
          <c:val>
            <c:numRef>
              <c:f>'Study-Level Quality'!$W$32:$Y$32</c:f>
              <c:numCache>
                <c:formatCode>General</c:formatCode>
                <c:ptCount val="3"/>
                <c:pt idx="0">
                  <c:v>17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E6-4DA8-B866-54468FCA20F7}"/>
            </c:ext>
          </c:extLst>
        </c:ser>
        <c:ser>
          <c:idx val="2"/>
          <c:order val="2"/>
          <c:tx>
            <c:strRef>
              <c:f>'Study-Level Quality'!$V$33</c:f>
              <c:strCache>
                <c:ptCount val="1"/>
                <c:pt idx="0">
                  <c:v>NR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E6-4DA8-B866-54468FCA20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Quality'!$W$1:$Y$1</c:f>
              <c:strCache>
                <c:ptCount val="3"/>
                <c:pt idx="0">
                  <c:v>Currency year</c:v>
                </c:pt>
                <c:pt idx="1">
                  <c:v>Discount rate</c:v>
                </c:pt>
                <c:pt idx="2">
                  <c:v>Conversion method</c:v>
                </c:pt>
              </c:strCache>
            </c:strRef>
          </c:cat>
          <c:val>
            <c:numRef>
              <c:f>'Study-Level Quality'!$W$33:$Y$33</c:f>
              <c:numCache>
                <c:formatCode>General</c:formatCode>
                <c:ptCount val="3"/>
                <c:pt idx="0">
                  <c:v>0</c:v>
                </c:pt>
                <c:pt idx="1">
                  <c:v>21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E6-4DA8-B866-54468FCA20F7}"/>
            </c:ext>
          </c:extLst>
        </c:ser>
        <c:ser>
          <c:idx val="3"/>
          <c:order val="3"/>
          <c:tx>
            <c:strRef>
              <c:f>'Study-Level Quality'!$V$34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accent1">
                <a:lumMod val="60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E6-4DA8-B866-54468FCA20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E6-4DA8-B866-54468FCA20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Quality'!$W$1:$Y$1</c:f>
              <c:strCache>
                <c:ptCount val="3"/>
                <c:pt idx="0">
                  <c:v>Currency year</c:v>
                </c:pt>
                <c:pt idx="1">
                  <c:v>Discount rate</c:v>
                </c:pt>
                <c:pt idx="2">
                  <c:v>Conversion method</c:v>
                </c:pt>
              </c:strCache>
            </c:strRef>
          </c:cat>
          <c:val>
            <c:numRef>
              <c:f>'Study-Level Quality'!$W$34:$Y$34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E6-4DA8-B866-54468FCA20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-2137846456"/>
        <c:axId val="-2137729432"/>
      </c:barChart>
      <c:catAx>
        <c:axId val="-2137846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7729432"/>
        <c:crosses val="autoZero"/>
        <c:auto val="1"/>
        <c:lblAlgn val="ctr"/>
        <c:lblOffset val="100"/>
        <c:noMultiLvlLbl val="0"/>
      </c:catAx>
      <c:valAx>
        <c:axId val="-2137729432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Number</a:t>
                </a:r>
                <a:r>
                  <a:rPr lang="en-US" sz="1200" baseline="0" dirty="0"/>
                  <a:t> of studies</a:t>
                </a:r>
                <a:endParaRPr lang="en-US" sz="12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7846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'Study-Level Quality'!$AJ$31:$AJ$32</c:f>
              <c:strCache>
                <c:ptCount val="2"/>
                <c:pt idx="0">
                  <c:v>Ps and Qs reported</c:v>
                </c:pt>
                <c:pt idx="1">
                  <c:v>Ps and Qs not reported</c:v>
                </c:pt>
              </c:strCache>
            </c:strRef>
          </c:cat>
          <c:val>
            <c:numRef>
              <c:f>'Study-Level Quality'!$AK$31:$AK$32</c:f>
              <c:numCache>
                <c:formatCode>General</c:formatCode>
                <c:ptCount val="2"/>
                <c:pt idx="0">
                  <c:v>1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F4-4594-87A1-37EA5CB949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61646320"/>
        <c:axId val="561644352"/>
      </c:barChart>
      <c:catAx>
        <c:axId val="56164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644352"/>
        <c:crosses val="autoZero"/>
        <c:auto val="1"/>
        <c:lblAlgn val="ctr"/>
        <c:lblOffset val="100"/>
        <c:noMultiLvlLbl val="0"/>
      </c:catAx>
      <c:valAx>
        <c:axId val="561644352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646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-2137433256"/>
        <c:axId val="-2137480344"/>
      </c:barChart>
      <c:catAx>
        <c:axId val="-2137433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7480344"/>
        <c:crosses val="autoZero"/>
        <c:auto val="1"/>
        <c:lblAlgn val="ctr"/>
        <c:lblOffset val="100"/>
        <c:noMultiLvlLbl val="0"/>
      </c:catAx>
      <c:valAx>
        <c:axId val="-2137480344"/>
        <c:scaling>
          <c:orientation val="minMax"/>
          <c:max val="15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7433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8F-4EF4-A596-B0091213FF4A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8F-4EF4-A596-B0091213FF4A}"/>
              </c:ext>
            </c:extLst>
          </c:dPt>
          <c:dPt>
            <c:idx val="2"/>
            <c:bubble3D val="0"/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8F-4EF4-A596-B0091213FF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'Study-Level Quality'!$Z$31:$Z$33</c:f>
              <c:strCache>
                <c:ptCount val="3"/>
                <c:pt idx="0">
                  <c:v>analyzed</c:v>
                </c:pt>
                <c:pt idx="1">
                  <c:v>discussed</c:v>
                </c:pt>
                <c:pt idx="2">
                  <c:v>ignored</c:v>
                </c:pt>
              </c:strCache>
            </c:strRef>
          </c:cat>
          <c:val>
            <c:numRef>
              <c:f>'Study-Level Quality'!$AA$31:$AA$33</c:f>
              <c:numCache>
                <c:formatCode>General</c:formatCode>
                <c:ptCount val="3"/>
                <c:pt idx="0">
                  <c:v>9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8F-4EF4-A596-B0091213FF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531496062992099"/>
          <c:y val="0.41261482939632499"/>
          <c:w val="0.16107392825896799"/>
          <c:h val="0.169881684711286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E365E-8A78-466B-ACF3-8065AF63298D}" type="datetimeFigureOut">
              <a:rPr lang="en-US" smtClean="0"/>
              <a:t>7/9/2017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4D408-F7C3-43C6-9E12-CBD333D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0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cost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20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93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09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36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362200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114820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Placeholder 1"/>
          <p:cNvSpPr txBox="1">
            <a:spLocks/>
          </p:cNvSpPr>
          <p:nvPr userDrawn="1"/>
        </p:nvSpPr>
        <p:spPr>
          <a:xfrm>
            <a:off x="4360862" y="76200"/>
            <a:ext cx="4325938" cy="11731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  <a:t>GHCC Stakeholder and Advisory Meeting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  <a:t>Bill &amp; Melinda Gates Foundation</a:t>
            </a:r>
            <a:br>
              <a:rPr lang="en-US" sz="16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</a:b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  <a:t>Seattle, WA USA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  <a:t>8-11 November 2016</a:t>
            </a:r>
          </a:p>
        </p:txBody>
      </p:sp>
      <p:pic>
        <p:nvPicPr>
          <p:cNvPr id="19" name="Picture 7" descr="Macintosh HD:Users:jennifer_grasso:Dropbox:Global Health Cost Consortium:GHCC Communications:Logos:UW DGH 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00979"/>
            <a:ext cx="790882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8" descr="Macintosh HD:Users:jennifer_grasso:Dropbox:Global Health Cost Consortium:GHCC Communications:Logos:Avenir Health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400979"/>
            <a:ext cx="926094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Macintosh HD:Users:jennifer_grasso:Dropbox:Global Health Cost Consortium:GHCC Communications:Logos:UCSF logo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4" r="16118"/>
          <a:stretch>
            <a:fillRect/>
          </a:stretch>
        </p:blipFill>
        <p:spPr bwMode="auto">
          <a:xfrm>
            <a:off x="3942075" y="6410504"/>
            <a:ext cx="553725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 descr="Macintosh HD:Users:jennifer_grasso:Dropbox:Global Health Cost Consortium:GHCC Communications:Logos:lshtm_logo-web-size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512" y="6400979"/>
            <a:ext cx="758688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1" descr="Macintosh HD:Users:jennifer_grasso:Dropbox:Global Health Cost Consortium:GHCC Communications:Logos:firma.gi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386" y="6400979"/>
            <a:ext cx="1057014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405562"/>
            <a:ext cx="371296" cy="370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traight Connector 25"/>
          <p:cNvCxnSpPr/>
          <p:nvPr userDrawn="1"/>
        </p:nvCxnSpPr>
        <p:spPr>
          <a:xfrm>
            <a:off x="0" y="6248400"/>
            <a:ext cx="9144000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52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1180" y="265907"/>
            <a:ext cx="8255620" cy="95329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05001"/>
            <a:ext cx="8229600" cy="39624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6"/>
          <p:cNvPicPr>
            <a:picLocks noChangeAspect="1"/>
          </p:cNvPicPr>
          <p:nvPr userDrawn="1"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" r="29413"/>
          <a:stretch/>
        </p:blipFill>
        <p:spPr bwMode="auto">
          <a:xfrm>
            <a:off x="7467600" y="6107070"/>
            <a:ext cx="1371600" cy="67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20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CFD4A-D6EE-4E99-9A4F-609AB0C6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3077-0BC4-47E1-A575-960C07EC3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1447800"/>
            <a:ext cx="8839200" cy="1470025"/>
          </a:xfrm>
        </p:spPr>
        <p:txBody>
          <a:bodyPr/>
          <a:lstStyle/>
          <a:p>
            <a:r>
              <a:rPr lang="en-US" sz="3600" b="1" dirty="0"/>
              <a:t>Assessing the Quality of Voluntary Medical Male Circumcision Costing Literature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4D9538-95FC-4930-9FF6-5338AFF573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572000"/>
            <a:ext cx="7162800" cy="1600200"/>
          </a:xfrm>
        </p:spPr>
        <p:txBody>
          <a:bodyPr/>
          <a:lstStyle/>
          <a:p>
            <a:r>
              <a:rPr lang="en-US" sz="2200" dirty="0"/>
              <a:t>Benjamin Herzel, MS</a:t>
            </a:r>
          </a:p>
          <a:p>
            <a:r>
              <a:rPr lang="en-US" sz="2200" dirty="0"/>
              <a:t>Institute for Health Policy Studies</a:t>
            </a:r>
          </a:p>
          <a:p>
            <a:r>
              <a:rPr lang="en-US" sz="2200" dirty="0"/>
              <a:t>University of California, San Francisco</a:t>
            </a:r>
          </a:p>
          <a:p>
            <a:r>
              <a:rPr lang="en-US" sz="2200" dirty="0"/>
              <a:t>(on behalf of the GHCC)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3E77C4-436E-4044-850C-4E430AAF3B77}"/>
              </a:ext>
            </a:extLst>
          </p:cNvPr>
          <p:cNvSpPr txBox="1"/>
          <p:nvPr/>
        </p:nvSpPr>
        <p:spPr>
          <a:xfrm>
            <a:off x="762000" y="3048000"/>
            <a:ext cx="7620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rgbClr val="002060"/>
                </a:solidFill>
              </a:rPr>
              <a:t>Session: Introducing a Reference Case </a:t>
            </a:r>
            <a:r>
              <a:rPr lang="en-GB" sz="3000">
                <a:solidFill>
                  <a:srgbClr val="002060"/>
                </a:solidFill>
              </a:rPr>
              <a:t>for Costing Global Health </a:t>
            </a:r>
            <a:r>
              <a:rPr lang="en-GB" sz="3000" dirty="0">
                <a:solidFill>
                  <a:srgbClr val="002060"/>
                </a:solidFill>
              </a:rPr>
              <a:t>I</a:t>
            </a:r>
            <a:r>
              <a:rPr lang="en-GB" sz="3000">
                <a:solidFill>
                  <a:srgbClr val="002060"/>
                </a:solidFill>
              </a:rPr>
              <a:t>nterventions</a:t>
            </a:r>
            <a:br>
              <a:rPr lang="en-ZA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228600"/>
            <a:ext cx="36576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err="1">
                <a:solidFill>
                  <a:schemeClr val="tx2"/>
                </a:solidFill>
              </a:rPr>
              <a:t>iHEA</a:t>
            </a:r>
            <a:r>
              <a:rPr lang="en-US" sz="1600" b="1" dirty="0">
                <a:solidFill>
                  <a:schemeClr val="tx2"/>
                </a:solidFill>
              </a:rPr>
              <a:t> Boston 2017 Congress,</a:t>
            </a:r>
          </a:p>
          <a:p>
            <a:pPr algn="r"/>
            <a:r>
              <a:rPr lang="en-US" sz="1600" dirty="0">
                <a:solidFill>
                  <a:schemeClr val="tx2"/>
                </a:solidFill>
              </a:rPr>
              <a:t>Boston Massachusetts, USA</a:t>
            </a:r>
          </a:p>
          <a:p>
            <a:pPr algn="r"/>
            <a:r>
              <a:rPr lang="en-US" sz="1600" dirty="0">
                <a:solidFill>
                  <a:schemeClr val="tx2"/>
                </a:solidFill>
              </a:rPr>
              <a:t>8-11 July 2017</a:t>
            </a:r>
          </a:p>
        </p:txBody>
      </p:sp>
    </p:spTree>
    <p:extLst>
      <p:ext uri="{BB962C8B-B14F-4D97-AF65-F5344CB8AC3E}">
        <p14:creationId xmlns:p14="http://schemas.microsoft.com/office/powerpoint/2010/main" val="4216387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ECE2D-C35E-45DA-9A32-BCE1386E1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180" y="381000"/>
            <a:ext cx="8255620" cy="838200"/>
          </a:xfrm>
        </p:spPr>
        <p:txBody>
          <a:bodyPr/>
          <a:lstStyle/>
          <a:p>
            <a:r>
              <a:rPr lang="en-US" sz="3900" dirty="0"/>
              <a:t>Reporting – Input Prices and Quantities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5588A4E-89F7-4ADD-9E33-EEB016218F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792383"/>
              </p:ext>
            </p:extLst>
          </p:nvPr>
        </p:nvGraphicFramePr>
        <p:xfrm>
          <a:off x="0" y="12954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177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90EBB-F24E-4136-95F3-432AEC3EB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Economies of Scale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909AAA-5946-4CD5-88FA-4C4721518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753593"/>
              </p:ext>
            </p:extLst>
          </p:nvPr>
        </p:nvGraphicFramePr>
        <p:xfrm>
          <a:off x="0" y="12192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9D2B811-90F4-4F66-B9C6-823A217E1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048207"/>
              </p:ext>
            </p:extLst>
          </p:nvPr>
        </p:nvGraphicFramePr>
        <p:xfrm>
          <a:off x="304800" y="1371600"/>
          <a:ext cx="8839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988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8018C-4C95-4ADB-9156-A73100E15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Compared by Subgroup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B761640-D837-4820-B509-43565C54BB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255497"/>
              </p:ext>
            </p:extLst>
          </p:nvPr>
        </p:nvGraphicFramePr>
        <p:xfrm>
          <a:off x="990600" y="1447800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8115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A1EC4-BE7B-4ACC-A7A4-38FE69557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– Type of Cost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8EB6363-1D1C-4268-B154-27933CFC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259955"/>
              </p:ext>
            </p:extLst>
          </p:nvPr>
        </p:nvGraphicFramePr>
        <p:xfrm>
          <a:off x="1600200" y="1447800"/>
          <a:ext cx="6934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9298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8698-A4D3-4042-9ACB-A039A69FE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– Discount Rate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76CDA5B-7C66-4B71-B143-33A9B9B220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617476"/>
              </p:ext>
            </p:extLst>
          </p:nvPr>
        </p:nvGraphicFramePr>
        <p:xfrm>
          <a:off x="762000" y="1371600"/>
          <a:ext cx="8077199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1104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8123-5AC0-4518-BE97-DA9AF5C85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– Above service costs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A55EBDE-7018-45A5-829D-0480F07944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274251"/>
              </p:ext>
            </p:extLst>
          </p:nvPr>
        </p:nvGraphicFramePr>
        <p:xfrm>
          <a:off x="1676400" y="1524000"/>
          <a:ext cx="7315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373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11AF7-ED82-4B4D-A000-7DC43CD6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– Timing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71D44BD-ED38-4DAA-94AD-FD98A8673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562331"/>
              </p:ext>
            </p:extLst>
          </p:nvPr>
        </p:nvGraphicFramePr>
        <p:xfrm>
          <a:off x="1752600" y="1524000"/>
          <a:ext cx="6781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0661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4E66D-C29F-41DF-A0C2-B169EF9D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– Sensitivity Analysis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99D25F2-812E-4F49-8A14-1B777DC4B5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298548"/>
              </p:ext>
            </p:extLst>
          </p:nvPr>
        </p:nvGraphicFramePr>
        <p:xfrm>
          <a:off x="1066800" y="1371600"/>
          <a:ext cx="814578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1690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A0CBC-6BAA-44EA-879E-64157E3C5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709BB-6AD6-46D7-9261-642339CA2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VMMC costing studies exhibit heterogeneous reporting</a:t>
            </a:r>
          </a:p>
          <a:p>
            <a:pPr lvl="1"/>
            <a:r>
              <a:rPr lang="en-US" dirty="0"/>
              <a:t>High-quality areas include costing purpose and inclusion/exclusion of overheads</a:t>
            </a:r>
          </a:p>
          <a:p>
            <a:pPr lvl="1"/>
            <a:r>
              <a:rPr lang="en-US" dirty="0"/>
              <a:t>Low-quality areas include sampling methods, allocation methods, cost sources, and input prices and quantities.</a:t>
            </a:r>
          </a:p>
          <a:p>
            <a:r>
              <a:rPr lang="en-US" dirty="0"/>
              <a:t>Methodological choices are varied, even in similar contexts (VMMC in SSA)</a:t>
            </a:r>
          </a:p>
        </p:txBody>
      </p:sp>
    </p:spTree>
    <p:extLst>
      <p:ext uri="{BB962C8B-B14F-4D97-AF65-F5344CB8AC3E}">
        <p14:creationId xmlns:p14="http://schemas.microsoft.com/office/powerpoint/2010/main" val="375101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FD560-DFB9-4668-8CE2-CB6509EA7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VMMC and TB studies compared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152C4-6B29-4E81-A4D2-D738C9D43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962400"/>
          </a:xfrm>
        </p:spPr>
        <p:txBody>
          <a:bodyPr/>
          <a:lstStyle/>
          <a:p>
            <a:r>
              <a:rPr lang="en-US" dirty="0"/>
              <a:t>Similar findings:</a:t>
            </a:r>
          </a:p>
          <a:p>
            <a:pPr lvl="1"/>
            <a:r>
              <a:rPr lang="en-US" dirty="0"/>
              <a:t>Infrequent reporting on full vs. incremental and economic vs. financial costing</a:t>
            </a:r>
          </a:p>
          <a:p>
            <a:pPr lvl="1"/>
            <a:r>
              <a:rPr lang="en-US" dirty="0"/>
              <a:t>Very sparse reporting on sampling methods</a:t>
            </a:r>
          </a:p>
          <a:p>
            <a:r>
              <a:rPr lang="en-US" dirty="0"/>
              <a:t>Differences:</a:t>
            </a:r>
          </a:p>
          <a:p>
            <a:pPr lvl="1"/>
            <a:r>
              <a:rPr lang="en-US" dirty="0"/>
              <a:t>45% of VMMC studies report allocation method compared to approx. 4% of TB studies</a:t>
            </a:r>
          </a:p>
          <a:p>
            <a:pPr lvl="1"/>
            <a:r>
              <a:rPr lang="en-US" dirty="0"/>
              <a:t>VMMC studies much more likely to discuss or analyze scale effects (69% </a:t>
            </a:r>
            <a:r>
              <a:rPr lang="en-US" dirty="0" err="1"/>
              <a:t>vs</a:t>
            </a:r>
            <a:r>
              <a:rPr lang="en-US" dirty="0"/>
              <a:t> 35% in TB studies)</a:t>
            </a:r>
          </a:p>
        </p:txBody>
      </p:sp>
    </p:spTree>
    <p:extLst>
      <p:ext uri="{BB962C8B-B14F-4D97-AF65-F5344CB8AC3E}">
        <p14:creationId xmlns:p14="http://schemas.microsoft.com/office/powerpoint/2010/main" val="2652953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A7A5D-C1BC-4CED-B02A-02F2A3A23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31F16-62C5-4959-9A69-07A5E25D6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3962400"/>
          </a:xfrm>
        </p:spPr>
        <p:txBody>
          <a:bodyPr/>
          <a:lstStyle/>
          <a:p>
            <a:r>
              <a:rPr lang="en-US" dirty="0"/>
              <a:t>High-quality studies use appropriate methods and provide detailed reporting</a:t>
            </a:r>
          </a:p>
          <a:p>
            <a:pPr lvl="1"/>
            <a:r>
              <a:rPr lang="en-US" dirty="0"/>
              <a:t>Appropriate methods produce precise and replicable results</a:t>
            </a:r>
          </a:p>
          <a:p>
            <a:pPr lvl="1"/>
            <a:r>
              <a:rPr lang="en-US" dirty="0"/>
              <a:t>Detailed reporting allows results to be used for intended purpose and setting</a:t>
            </a:r>
          </a:p>
          <a:p>
            <a:r>
              <a:rPr lang="en-US" b="1" dirty="0"/>
              <a:t>Objective: To examine the methods used and the frequency of reporting in a comprehensive dataset extracted from Voluntary Medical Male Circumcision costing studies.</a:t>
            </a:r>
          </a:p>
        </p:txBody>
      </p:sp>
    </p:spTree>
    <p:extLst>
      <p:ext uri="{BB962C8B-B14F-4D97-AF65-F5344CB8AC3E}">
        <p14:creationId xmlns:p14="http://schemas.microsoft.com/office/powerpoint/2010/main" val="71812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F58A2-C775-477A-8A4A-854F36AB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01443-7DC3-42EF-B83D-5A5F6E393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Developing similar datasets for </a:t>
            </a:r>
            <a:r>
              <a:rPr lang="en-US" b="1" dirty="0"/>
              <a:t>all HIV interventions in LMICs.</a:t>
            </a:r>
            <a:endParaRPr lang="en-US" dirty="0"/>
          </a:p>
          <a:p>
            <a:r>
              <a:rPr lang="en-US" dirty="0"/>
              <a:t>Using data on reporting and methods to construct an empirically-validated quality-rating system</a:t>
            </a:r>
          </a:p>
        </p:txBody>
      </p:sp>
    </p:spTree>
    <p:extLst>
      <p:ext uri="{BB962C8B-B14F-4D97-AF65-F5344CB8AC3E}">
        <p14:creationId xmlns:p14="http://schemas.microsoft.com/office/powerpoint/2010/main" val="400259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E01C0-4B30-4556-8F67-412489AEF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D9BFF-198C-419F-A97D-932B18F3E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Cochrane Collaboration methods</a:t>
            </a:r>
          </a:p>
          <a:p>
            <a:pPr lvl="1"/>
            <a:r>
              <a:rPr lang="en-US" dirty="0"/>
              <a:t>HIV/AIDS term based on search filter developed by the Cochrane HIV/AIDS Group, used in &gt;100 Cochrane reviews</a:t>
            </a:r>
          </a:p>
          <a:p>
            <a:r>
              <a:rPr lang="en-US" dirty="0"/>
              <a:t>Cost term based on the “best optimization of sensitivity &amp; specificity” for econ studies </a:t>
            </a:r>
          </a:p>
          <a:p>
            <a:pPr lvl="1"/>
            <a:r>
              <a:rPr lang="en-US" dirty="0"/>
              <a:t>Developed by </a:t>
            </a:r>
            <a:r>
              <a:rPr lang="en-US" dirty="0" err="1"/>
              <a:t>Wilczynski</a:t>
            </a:r>
            <a:r>
              <a:rPr lang="en-US" dirty="0"/>
              <a:t> et al. (2004) and </a:t>
            </a:r>
            <a:r>
              <a:rPr lang="en-US" dirty="0" err="1"/>
              <a:t>McKinlay</a:t>
            </a:r>
            <a:r>
              <a:rPr lang="en-US" dirty="0"/>
              <a:t> et al. (2006)</a:t>
            </a:r>
          </a:p>
          <a:p>
            <a:r>
              <a:rPr lang="en-US" dirty="0"/>
              <a:t>Study dates from 1990-2016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095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A69D4-E5FF-460D-B7E1-F7C6155AA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VMMC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6E054-287C-40BC-B0DF-98D2A4247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110" y="1485900"/>
            <a:ext cx="8229600" cy="1600199"/>
          </a:xfrm>
        </p:spPr>
        <p:txBody>
          <a:bodyPr/>
          <a:lstStyle/>
          <a:p>
            <a:r>
              <a:rPr lang="en-US" dirty="0"/>
              <a:t>29 studies identified and extracted</a:t>
            </a:r>
          </a:p>
          <a:p>
            <a:pPr lvl="1"/>
            <a:r>
              <a:rPr lang="en-US" dirty="0"/>
              <a:t>759 cost observations</a:t>
            </a:r>
          </a:p>
          <a:p>
            <a:pPr lvl="1"/>
            <a:r>
              <a:rPr lang="en-US" dirty="0"/>
              <a:t>11 countries represented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7915337-9960-4E88-97C7-8C388FC2D2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314490"/>
              </p:ext>
            </p:extLst>
          </p:nvPr>
        </p:nvGraphicFramePr>
        <p:xfrm>
          <a:off x="533400" y="2895600"/>
          <a:ext cx="7848600" cy="342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772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53290-178F-48AE-B647-A3AF85582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– Scope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E72AC3-776C-41C5-B208-8E7BEADC96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456226"/>
              </p:ext>
            </p:extLst>
          </p:nvPr>
        </p:nvGraphicFramePr>
        <p:xfrm>
          <a:off x="0" y="12192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262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3D9A7-0046-4A3C-B7D4-E4D18925A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– Sampling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4A6B6A8-6993-43F6-89F1-FDEE8FEC4A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960959"/>
              </p:ext>
            </p:extLst>
          </p:nvPr>
        </p:nvGraphicFramePr>
        <p:xfrm>
          <a:off x="0" y="12192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5428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2B729-BF43-4DB0-929D-06F0298F3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– Methods (Cost Level)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3B62DD7-A80B-4720-A599-9B735F40FE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660667"/>
              </p:ext>
            </p:extLst>
          </p:nvPr>
        </p:nvGraphicFramePr>
        <p:xfrm>
          <a:off x="0" y="12192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006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1A88E-9214-400E-B7C0-AE149BAD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– Inclusion of Costs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4317023-16E4-4991-B6F6-33C7457AF5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5593426"/>
              </p:ext>
            </p:extLst>
          </p:nvPr>
        </p:nvGraphicFramePr>
        <p:xfrm>
          <a:off x="0" y="12192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0520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76986-C96C-4C7A-B206-A47850BA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– Valuation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590DE81-C9C3-48C2-8B12-BC3AFB7C0B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469104"/>
              </p:ext>
            </p:extLst>
          </p:nvPr>
        </p:nvGraphicFramePr>
        <p:xfrm>
          <a:off x="0" y="12192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585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HCC PPT Template(1aNov2016)_16.09.22" id="{3093C1EA-234A-6740-B18B-FE03E92203A5}" vid="{610A91A9-09D5-A449-9416-30F209197C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GHCC PPT Template(1aNov2016)_16.09.22</Template>
  <TotalTime>4166</TotalTime>
  <Words>406</Words>
  <Application>Microsoft Office PowerPoint</Application>
  <PresentationFormat>On-screen Show (4:3)</PresentationFormat>
  <Paragraphs>62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Assessing the Quality of Voluntary Medical Male Circumcision Costing Literature </vt:lpstr>
      <vt:lpstr>Introduction</vt:lpstr>
      <vt:lpstr>Search Strategy</vt:lpstr>
      <vt:lpstr>VMMC Dataset</vt:lpstr>
      <vt:lpstr>Reporting – Scope</vt:lpstr>
      <vt:lpstr>Reporting – Sampling </vt:lpstr>
      <vt:lpstr>Reporting – Methods (Cost Level) </vt:lpstr>
      <vt:lpstr>Reporting – Inclusion of Costs </vt:lpstr>
      <vt:lpstr>Reporting – Valuation</vt:lpstr>
      <vt:lpstr>Reporting – Input Prices and Quantities </vt:lpstr>
      <vt:lpstr>Economies of Scale</vt:lpstr>
      <vt:lpstr>Compared by Subgroup</vt:lpstr>
      <vt:lpstr>Methods – Type of Cost </vt:lpstr>
      <vt:lpstr>Methods – Discount Rate</vt:lpstr>
      <vt:lpstr>Methods – Above service costs </vt:lpstr>
      <vt:lpstr>Methods – Timing </vt:lpstr>
      <vt:lpstr>Methods – Sensitivity Analysis</vt:lpstr>
      <vt:lpstr>Conclusions</vt:lpstr>
      <vt:lpstr>VMMC and TB studies compared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Herzel</dc:creator>
  <cp:lastModifiedBy>Ben Herzel</cp:lastModifiedBy>
  <cp:revision>79</cp:revision>
  <dcterms:created xsi:type="dcterms:W3CDTF">2016-11-10T06:01:55Z</dcterms:created>
  <dcterms:modified xsi:type="dcterms:W3CDTF">2017-07-09T12:33:35Z</dcterms:modified>
</cp:coreProperties>
</file>